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3"/>
    <p:sldId id="258" r:id="rId4"/>
    <p:sldId id="261" r:id="rId5"/>
    <p:sldId id="259" r:id="rId6"/>
    <p:sldId id="260" r:id="rId7"/>
    <p:sldId id="262" r:id="rId8"/>
    <p:sldId id="263" r:id="rId9"/>
    <p:sldId id="270" r:id="rId10"/>
    <p:sldId id="281" r:id="rId11"/>
    <p:sldId id="264" r:id="rId12"/>
    <p:sldId id="265" r:id="rId13"/>
    <p:sldId id="282" r:id="rId14"/>
    <p:sldId id="267" r:id="rId16"/>
    <p:sldId id="268" r:id="rId17"/>
    <p:sldId id="269" r:id="rId18"/>
    <p:sldId id="293" r:id="rId19"/>
    <p:sldId id="278" r:id="rId20"/>
    <p:sldId id="283" r:id="rId21"/>
    <p:sldId id="27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89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95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02:32: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3169 151 24575,'39'-1'0,"0"-1"0,56-10 0,-60 4 0,-26 6 0,-26 6 0,-91 24 0,-145 57 0,230-71 0,20-5 0,16-2 0,13-3 0,1-1 0,-1-2 0,1 0 0,36-4 0,8 0 0,77 2 0,153 21 0,682 35 0,-974-55 0,6 0 0,0 0 0,-1-1 0,29-5 0,-39 4 0,1 1 0,-1-1 0,0 1 0,1-1 0,-1-1 0,0 1 0,0 0 0,0-1 0,-1 0 0,1 0 0,-1 0 0,1 0 0,-1-1 0,0 0 0,0 1 0,3-7 0,-5 9 0,0-1 0,0 0 0,0 1 0,0-1 0,0 0 0,0 1 0,-1-1 0,1 0 0,-1 0 0,1 1 0,-1-1 0,0 0 0,0 0 0,0-3 0,0 4 0,-1 0 0,1 0 0,-1 0 0,0 0 0,0 0 0,0 0 0,1 0 0,-1 1 0,0-1 0,0 0 0,0 1 0,0-1 0,0 1 0,0-1 0,0 1 0,0-1 0,-1 1 0,1 0 0,0-1 0,0 1 0,0 0 0,0 0 0,0 0 0,-1 0 0,-1 0 0,-48-2 0,40 3 0,0-1 0,1 0 0,-1-1 0,0-1 0,1 1 0,-1-2 0,1 1 0,-14-6 0,-6-8 0,-31-21 0,33 20 0,-45-22 0,4 10 0,-104-30 0,133 49 0,-1 2 0,0 1 0,0 2 0,-51 1 0,-430 5-725,501 1 905,0 0 0,-38 10 1,11-3 3,25-4-184,1 1 0,1 1 0,-23 11 0,24-10 0,-1 0 0,0-1 0,-30 5 0,-68 10 0,65-10 0,0-3 0,-94 3 0,133-12 0,-20-1 0,-1 2 0,0 1 0,-51 10 0,44-6 0,0-1 0,0-2 0,-77-5 0,30 0 0,-424 2 0,490 1 0,0 2 0,0 0 0,0 2 0,-23 8 0,23-6 0,-1-1 0,0-1 0,-40 2 0,38-4 0,0 0 0,0 2 0,-45 14 0,-1 0 0,63-17 0,1 2 0,-1-1 0,1 1 0,-11 6 0,12-5 0,0-1 0,0-1 0,0 1 0,0-1 0,-1-1 0,-9 3 0,-6-3 0,0-1 0,0 0 0,0-2 0,0-1 0,0 0 0,-40-11 0,37 8 0,-35-3 0,-22-4 0,67 8 0,0 1 0,0 1 0,-1 0 0,-27 2 0,35 1 0,1 0 0,0 1 0,-1-1 0,1 2 0,0 0 0,0 0 0,0 0 0,1 1 0,-17 10 0,-4 5 0,-1-1 0,-1-1 0,-1-2 0,0-1 0,-42 12 0,67-25 0,-1 0 0,0 0 0,1-1 0,-1 0 0,0 0 0,0-1 0,1 0 0,-15-4 0,-31-2 0,52 7 0,-1 0 0,1 0 0,0 0 0,-1-1 0,1 1 0,0 0 0,-1-1 0,1 1 0,0-1 0,0 1 0,-1-1 0,1 0 0,0 0 0,0 0 0,0 1 0,0-1 0,0 0 0,0 0 0,0 0 0,0 0 0,1-1 0,-1 1 0,0 0 0,1 0 0,-1 0 0,1-1 0,-1 1 0,1 0 0,-1-1 0,1 1 0,0 0 0,0-1 0,-1-1 0,0-7 0,1 0 0,0 0 0,1-16 0,0 10 0,-1 11 0,0 1 0,1 0 0,-1-1 0,1 1 0,0 0 0,0 0 0,0 0 0,1 0 0,-1 0 0,1 0 0,0 0 0,2-3 0,-3 5 0,1 1 0,-1 0 0,0 0 0,1 0 0,-1 0 0,1 0 0,0 0 0,-1 0 0,1 1 0,0-1 0,-1 0 0,1 1 0,0-1 0,0 1 0,-1 0 0,1 0 0,0 0 0,0 0 0,0 0 0,-1 0 0,1 0 0,0 0 0,0 1 0,0-1 0,-1 0 0,1 1 0,0 0 0,-1-1 0,1 1 0,2 2 0,11 5 0,0 0 0,-1 1 0,16 13 0,29 18 0,136 59 0,-182-93 0,7 3 0,0 0 0,0-2 0,35 9 0,-17-8 0,30 6 0,1-2 0,131 5 0,-60-16 0,112-4 0,-179-9 0,5 1 0,34-4 0,-35 4 0,51-13-293,-91 16 134,0 1 1,66-4 0,54-1 158,19-1 0,-92 12 203,80 4 362,-148 0-565,1 0 0,0 2 0,-1 0 0,27 12 0,-7-3 0,-3-1 0,-4-2 0,1-1 0,33 7 0,-29-10 0,1 2 0,-1 0 0,54 25 0,-77-30 0,-1 0 0,1-1 0,0 0 0,0-1 0,0 0 0,19 1 0,72-5 0,-43 0 0,54 3 0,97-3 0,-142-10 0,-50 8 0,1 0 0,26-1 0,-29 5 0,4-1 0,1 1 0,22 3 0,-37-2 0,1 0 0,-1 0 0,0 1 0,0 0 0,0 0 0,0 0 0,-1 1 0,1 0 0,-1 0 0,1 0 0,5 6 0,-6-4 0,1-1 0,0 0 0,0 0 0,0 0 0,0-1 0,0 0 0,1 0 0,0 0 0,-1-1 0,1 0 0,0 0 0,0-1 0,0 0 0,0 0 0,0-1 0,0 0 0,1 0 0,-1-1 0,0 1 0,0-2 0,0 1 0,9-4 0,-14 5 0,-1-1 0,1 0 0,0 1 0,0-1 0,0 1 0,0-1 0,0 1 0,0 0 0,0 0 0,0 0 0,0 0 0,0 0 0,0 0 0,0 1 0,0-1 0,0 1 0,0-1 0,-1 1 0,1 0 0,0-1 0,0 1 0,0 0 0,2 2 0,-3 0 0,1-1 0,0 1 0,-1 0 0,1 0 0,-1 0 0,0 0 0,0 0 0,0 0 0,0 0 0,-1 0 0,1 0 0,-1 0 0,1 0 0,-2 5 0,2 15 0,-1-1 0,-2 1 0,0 0 0,-1-1 0,-2 0 0,0 1 0,-16 39 0,11-32 0,-6 35 0,10-43 0,2 2-251,1 1 0,1-1 0,2 36 0,0-53-110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02:32: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0 102 24575,'0'-2'-241,"0"0"0,0 0 1,0-1-1,1 1 0,-1 0 0,0 0 0,1 0 0,0 0 0,-1 0 0,3-3 1,14-1-1832,-15 7 2028,0 0 1,-1-1 0,1 1-1,0 0 1,0 0 0,0 1 0,-1-1-1,1 0 1,-1 0 0,1 1-1,-1-1 1,1 1 0,-1 0-1,0-1 1,0 1 0,0 0-1,1 1 1,5 12 492,0 0-1,6 18 0,-9-21 91,0-1-1,1 0 0,0 0 0,8 12 0,-10-19-440,0 0-1,0-1 1,0 1 0,1-1-1,-1 0 1,1 0 0,0 0-1,0 0 1,0-1 0,0 1 0,1-1-1,-1 0 1,1 0 0,6 1-1,12 1-97,1 0 0,-1-2 0,1-1 0,0-1 0,26-2 0,9-1 0,-39 2 0,-1-1 0,30-8 0,-28 6 0,-1 0 0,25 0 0,-8 5 0,24-1 0,-56 0 0,-1-1 0,0 1 0,0-1 0,0 0 0,0 0 0,0 0 0,0-1 0,0 1 0,0-1 0,6-4 0,-10 6 0,0 0 0,1 0 0,-1-1 0,0 1 0,0 0 0,0 0 0,0-1 0,0 1 0,0 0 0,0 0 0,0 0 0,0-1 0,0 1 0,0 0 0,0 0 0,0 0 0,0-1 0,-1 1 0,1 0 0,0 0 0,0-1 0,0 1 0,0 0 0,0 0 0,0 0 0,0 0 0,-1-1 0,1 1 0,0 0 0,0 0 0,0 0 0,0 0 0,-1 0 0,1-1 0,0 1 0,0 0 0,0 0 0,-1 0 0,1 0 0,0 0 0,0 0 0,-1 0 0,1 0 0,0 0 0,0 0 0,0 0 0,-1 0 0,1 0 0,0 0 0,0 0 0,-1 0 0,1 0 0,0 0 0,0 0 0,0 0 0,-1 1 0,-15-4 0,-40 1 0,43 3 0,1-1 0,-1 0 0,1-1 0,0-1 0,-1 0 0,1 0 0,0-1 0,0-1 0,-14-6 0,-3-4 0,12 6 0,1 0 0,-27-19 0,-27-23 0,-32-24 0,102 74 0,-1 0 0,1 0 0,0-1 0,-1 1 0,1 0 0,0 0 0,0 0 0,-1-1 0,1 1 0,0 0 0,-1 0 0,1-1 0,0 1 0,0 0 0,0-1 0,-1 1 0,1 0 0,0-1 0,0 1 0,0 0 0,0-1 0,-1 1 0,1 0 0,0-1 0,0 1 0,0-1 0,0 1 0,0 0 0,0-1 0,0 1 0,0 0 0,0-1 0,0 1 0,1-1 0,-1 1 0,0 0 0,0-1 0,0 0 0,17-4 0,30 3 0,-43 2 0,97-1 0,104 5 0,-194-3 0,0 0 0,1 1 0,-1 1 0,0 0 0,0 1 0,0 0 0,-1 0 0,1 1 0,-1 0 0,0 1 0,-1 0 0,1 1 0,8 8 0,-11-9 0,1 0 0,-1-1 0,1 0 0,0 0 0,0-1 0,0 0 0,1-1 0,0 1 0,-1-2 0,1 1 0,16 1 0,7 0 0,-1-2 0,33-1 0,-44-3 0,-1 0 0,31-7 0,-30 4 0,0 1 0,27-1 0,46 6 0,37-2 0,-106-2 0,-1-2 0,37-11 0,-39 9 0,-1 2 0,1 0 0,34-3 0,27 7 0,-52 2 0,-1-1 0,1-2 0,30-5 0,-6-1 0,1 2 0,103 4 0,-107 3 0,-32 0 0,0 1 0,32 7 0,-31-4 0,1-2 0,23 2 0,-27-5 0,215-1 0,-208-3 0,-1 0 0,39-13 0,-41 11 0,1 0 0,0 1 0,28-3 0,264 7 0,-154 3 0,-89-3 0,81 3 0,-85 10 0,-48-8 0,-1-1 0,28 2 0,-29-4 0,165-3 0,-125-9 0,-49 9 0,1 0 0,-1 0 0,1 1 0,0 0 0,-1 0 0,1 1 0,0 0 0,0 0 0,-1 1 0,13 3 0,123 28 0,-111-27 0,-1-1 0,1-2 0,0-1 0,35-3 0,-2 0 0,-47 1 0,0-1 0,32-7 0,-31 4 0,1 2 0,23-2 0,-19 5 0,-1 0 0,1 2 0,0 0 0,36 10 0,-42-8 0,1-1 0,0-1 0,0 0 0,0-1 0,39-4 0,-21-3 0,-1-1 0,44-14 0,-60 16 0,0 1 0,0 0 0,0 2 0,1 0 0,-1 2 0,0 0 0,1 1 0,-1 1 0,0 2 0,26 6 0,2 1 0,1-1 0,64 3 0,35-12-1365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5T02:04: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1366 1 24575,'-3'1'0,"1"0"0,0 0 0,0 0 0,0 1 0,0-1 0,1 1 0,-1-1 0,0 1 0,1 0 0,-1-1 0,1 1 0,-2 3 0,-9 8 0,5-6 0,0 0 0,1 0 0,0 1 0,0 0 0,-5 10 0,-11 15 0,-8 16 0,25-38 0,-1 0 0,-1 0 0,-12 15 0,11-15 0,0 1 0,0 0 0,-11 25 0,5-8 0,1-8 0,-26 35 0,12-20 0,26-35 0,0-1 0,0 1 0,1 0 0,-1 0 0,0 0 0,0 0 0,1 0 0,-1 0 0,1 0 0,-1 0 0,1 1 0,-1-1 0,1 0 0,-1 0 0,1 0 0,0 0 0,0 1 0,0-1 0,0 0 0,0 0 0,0 1 0,0-1 0,0 0 0,0 0 0,1 0 0,-1 1 0,0-1 0,1 0 0,-1 0 0,1 0 0,-1 0 0,1 0 0,0 0 0,-1 0 0,1 0 0,0 0 0,0 0 0,0 0 0,-1 0 0,1 0 0,0-1 0,0 1 0,0 0 0,1-1 0,-1 1 0,0-1 0,0 1 0,0-1 0,0 1 0,0-1 0,1 0 0,-1 0 0,0 0 0,2 1 0,10 1 0,0 0 0,0-1 0,26-1 0,-33 0 0,15 0 0,0-1 0,0-2 0,1 0 0,-1-1 0,-1-1 0,1-1 0,25-10 0,-33 7 0,-1 2 0,-19 15 0,5-5 0,-26 22 0,1 1 0,-36 47 0,55-63 0,0-1 0,0 0 0,-11 8 0,10-9 0,0 0 0,1 0 0,-11 15 0,-5 13 0,9-12 0,-2 0 0,-20 22 0,29-36 0,1 0 0,1 0 0,0 0 0,0 0 0,-4 14 0,-9 15 0,13-26 0,1 0 0,1 0 0,0 0 0,1 1 0,-3 20 0,-1 5 0,-8 13 0,10-37 0,1 0 0,0 0 0,-2 29 0,-7 38 0,9-59 0,-4 46 0,10 72 0,-4 67 0,0-199 0,-1 1 0,1-1 0,-1 0 0,-1 0 0,0 0 0,0 0 0,-1-1 0,0 0 0,0 0 0,-10 12 0,6-9 0,1 1 0,1-1 0,-12 25 0,16-29 0,0 0 0,-1-1 0,0 1 0,0-1 0,0 0 0,-1 0 0,0 0 0,-10 9 0,9-9 0,-2 3 0,1 0 0,0 1 0,1 0 0,0 1 0,1-1 0,0 1 0,-4 13 0,4-10 0,-1-1 0,0 0 0,0 0 0,-14 18 0,-59 80 0,75-104 0,-1 1 0,2 0 0,-1 0 0,1 0 0,0 1 0,1-1 0,0 1 0,0 0 0,1-1 0,0 10 0,0-6 0,-1-1 0,0 0 0,0 0 0,-1 0 0,-7 17 0,10-28 0,-8 15 0,0 0 0,2 0 0,-1 1 0,2 0 0,0 0 0,1 0 0,1 0 0,-3 31 0,5-31 0,0 9 0,2-24 0,2-15 0,0 4 0,0 0 0,0 0 0,1 1 0,0-1 0,6-8 0,8-21 0,-15 33 0,0 0 0,1 1 0,0-1 0,0 1 0,0 0 0,0 1 0,1-1 0,0 1 0,0-1 0,0 1 0,0 1 0,1-1 0,-1 1 0,9-3 0,33-26 0,-44 30 0,-1-1 0,1 0 0,0 0 0,-1 0 0,0 0 0,1-1 0,-1 1 0,0 0 0,-1-1 0,1 0 0,-1 1 0,2-6 0,0-8 0,-1 0 0,-1-1 0,0 1 0,-3-24 0,1 59 0,0-1 0,-1 0 0,-1 0 0,-1 0 0,0-1 0,-1 1 0,-1-1 0,0 0 0,-14 24 0,14-29 0,1 1 0,0 0 0,1 0 0,-4 20 0,4-17 0,0-1 0,-11 26 0,9-24 0,0 0 0,1 0 0,1 1 0,-4 24 0,5-21 0,-1 0 0,-11 31 0,5-27 0,1-2 0,0 2 0,1-1 0,-6 35 0,11-44 0,-1 1 0,0-1 0,-8 16 0,7-17 0,0-1 0,1 1 0,1 0 0,-3 15 0,1-1 0,0 0 0,-2-1 0,-1 0 0,-1 0 0,-16 32 0,19-44 0,2 1 0,0 0 0,0 0 0,-2 30 0,-3 17 0,-26 103 0,30-144 0,0 0 0,-1 0 0,-14 28 0,13-33 0,0 1 0,1 0 0,1 0 0,1 0 0,0 1 0,-1 17 0,2-7 0,-1 0 0,-1 0 0,-17 50 0,16-56 0,-3 9 0,1-1 0,-18 41 0,20-56 0,2 0 0,-1 0 0,-2 25 0,4-22 0,-1 0 0,-8 23 0,5-23 0,-2 2 0,2 1 0,0-1 0,1 1 0,1 1 0,1-1 0,-2 30 0,5-30 0,-1 0 0,0-1 0,-1 1 0,-2-1 0,-8 25 0,12-43 0,1 0 0,-1 0 0,0 0 0,1 1 0,-1-1 0,1 0 0,-1 0 0,1 1 0,0-1 0,0 0 0,0 0 0,1 1 0,-1-1 0,0 0 0,1 1 0,-1-1 0,1 0 0,2 4 0,-1-3 0,1 0 0,-1 0 0,1 0 0,0-1 0,0 1 0,1-1 0,-1 1 0,5 1 0,5 5 0,-9-6 0,-1 0 0,0 0 0,0 0 0,-1 0 0,1 0 0,-1 1 0,0-1 0,0 1 0,0 0 0,0 0 0,0 0 0,-1 0 0,0 0 0,0 0 0,0 0 0,0 0 0,0 7 0,0 10 0,0 1 0,-4 26 0,1-18 0,1-16 0,1-35 0,0-39 0,-1-14 0,3-84 0,1 135 0,1-1 0,13-35 0,-11 38 0,0 1 0,-1-1 0,3-34 0,-7-28 0,-2 57 0,2-1 0,0 1 0,2-1 0,0 1 0,2 0 0,16-49 0,-18 64 0,1 0 0,-2-1 0,3-14 0,-4 18 0,0-1 0,0 0 0,2 1 0,-1-1 0,1 1 0,0 0 0,6-10 0,0 3 0,-1 1 0,0-1 0,-1 0 0,-1-1 0,9-30 0,-9 26 0,14-34 0,-1 4 0,11-51 0,-9 15 0,9-50 0,-27 116 0,2 0 0,12-32 0,-9 31 0,8-42 0,-13 53 0,0 0 0,1 0 0,-1 0 0,2 0 0,0 0 0,9-13 0,-9 14 0,0 1 0,0-1 0,-1 0 0,0 0 0,0 0 0,-1 0 0,0-1 0,1-10 0,-2-67 0,-4 402 0,1-295 0,-1 0 0,-1 0 0,-1 0 0,-11 32 0,8-30 0,1 1 0,1-1 0,-3 28 0,7-36 0,-2 0 0,0 0 0,0 0 0,-1 0 0,-7 14 0,-3 9 0,5 10 0,8-39 0,0 0 0,-1 0 0,0-1 0,0 1 0,-1 0 0,0-1 0,-4 10 0,-1-6 0,1 0 0,1 1 0,0 0 0,1 0 0,0 1 0,0-1 0,2 1 0,0 0 0,0 0 0,1 1 0,-1 19 0,4-20 0,-2 1 0,0 0 0,0-1 0,-2 1 0,0-1 0,0 1 0,-1-1 0,-9 20 0,3-6 0,0 0 0,-7 37 0,9-30 0,0 2 0,-14 37 0,-33 115 0,50-173 0,1 0 0,-3 26 0,5-28 0,0 0 0,-1 0 0,0-1 0,-11 25 0,-5 1 0,1-4 0,2 1 0,1 0 0,-12 45 0,-27 123 0,33-127-1365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9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Modeling Noisy Labels for Facial Expression Recognition</a:t>
            </a:r>
            <a:endParaRPr lang="en-US" altLang="zh-CN" sz="489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2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Group member: Mingjian Zhu, </a:t>
            </a:r>
            <a:r>
              <a:rPr lang="en-US" altLang="zh-CN" sz="23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Hongxun</a:t>
            </a:r>
            <a:r>
              <a:rPr lang="en-US" altLang="zh-CN" sz="2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Ding, </a:t>
            </a:r>
            <a:r>
              <a:rPr lang="en-US" altLang="zh-CN" sz="23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Lanjing</a:t>
            </a:r>
            <a:r>
              <a:rPr lang="en-US" altLang="zh-CN" sz="2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Yi</a:t>
            </a:r>
            <a:endParaRPr lang="en-US" altLang="zh-CN" sz="23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3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Supervisor</a:t>
            </a:r>
            <a:r>
              <a:rPr lang="en-US" altLang="zh-CN" sz="2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Dan Zeng, Bo Tang</a:t>
            </a:r>
            <a:endParaRPr lang="en-US" altLang="zh-CN" sz="23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3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Inspector</a:t>
            </a:r>
            <a:r>
              <a:rPr lang="en-US" altLang="zh-CN" sz="2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Ming Tang</a:t>
            </a:r>
            <a:endParaRPr lang="en-US" altLang="zh-CN" sz="23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3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January 12, 2022</a:t>
            </a:r>
            <a:endParaRPr lang="en-US" altLang="zh-CN" sz="23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630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How to calculate confidence margins?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Core idea: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, B = 0.97,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γ = e. 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内容占位符 4"/>
          <p:cNvPicPr>
            <a:picLocks noGrp="1" noChangeAspect="1"/>
          </p:cNvPicPr>
          <p:nvPr/>
        </p:nvPicPr>
        <p:blipFill rotWithShape="1">
          <a:blip r:embed="rId1"/>
          <a:srcRect l="59667" r="-7549" b="46441"/>
          <a:stretch>
            <a:fillRect/>
          </a:stretch>
        </p:blipFill>
        <p:spPr>
          <a:xfrm>
            <a:off x="3255571" y="2804664"/>
            <a:ext cx="6287881" cy="3367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6" name="墨迹 5"/>
              <p14:cNvContentPartPr/>
              <p14:nvPr/>
            </p14:nvContentPartPr>
            <p14:xfrm>
              <a:off x="3197831" y="2873304"/>
              <a:ext cx="497520" cy="18849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"/>
            </p:blipFill>
            <p:spPr>
              <a:xfrm>
                <a:off x="3197831" y="2873304"/>
                <a:ext cx="497520" cy="1884960"/>
              </a:xfrm>
              <a:prstGeom prst="rect"/>
            </p:spPr>
          </p:pic>
        </mc:Fallback>
      </mc:AlternateContent>
      <p:sp>
        <p:nvSpPr>
          <p:cNvPr id="7" name="矩形 6"/>
          <p:cNvSpPr/>
          <p:nvPr/>
        </p:nvSpPr>
        <p:spPr>
          <a:xfrm rot="840000">
            <a:off x="3345815" y="2882900"/>
            <a:ext cx="231140" cy="12490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62250" y="4239260"/>
            <a:ext cx="644525" cy="654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340" y="1231900"/>
            <a:ext cx="3018790" cy="757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645" y="2098675"/>
            <a:ext cx="1531620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31110"/>
          <a:stretch>
            <a:fillRect/>
          </a:stretch>
        </p:blipFill>
        <p:spPr>
          <a:xfrm>
            <a:off x="608330" y="1546225"/>
            <a:ext cx="8978900" cy="46577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Ada-CM unlabeled part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 rot="780000">
            <a:off x="9016365" y="1193165"/>
            <a:ext cx="904240" cy="5364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55485" y="1000125"/>
            <a:ext cx="3175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Confidence Margin Tc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Results on AffectNet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Nearly accuracy using relatively less labeled data.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38200" y="1825625"/>
          <a:ext cx="1051560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7574"/>
                <a:gridCol w="3154013"/>
                <a:gridCol w="3154013"/>
              </a:tblGrid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#Labeled data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2407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Ours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45%~64%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2407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Supervised learning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Observation experiments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</a:rPr>
              <a:t>Class distribution is different between RAF-DB and AffectNet, need to change the threshold.</a:t>
            </a:r>
            <a:endParaRPr lang="en-US" altLang="zh-CN" sz="24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21621"/>
          <a:stretch>
            <a:fillRect/>
          </a:stretch>
        </p:blipFill>
        <p:spPr>
          <a:xfrm>
            <a:off x="5749290" y="2571115"/>
            <a:ext cx="4551045" cy="3947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7438" r="14163"/>
          <a:stretch>
            <a:fillRect/>
          </a:stretch>
        </p:blipFill>
        <p:spPr>
          <a:xfrm>
            <a:off x="1261110" y="2496820"/>
            <a:ext cx="4352290" cy="3937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10655" y="6508750"/>
            <a:ext cx="3341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Confusion matrix on RAF-DB.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57705" y="6443980"/>
            <a:ext cx="3341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Confusion matrix on AffectNet.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Performance comparison(compared with SL)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08400" y="2147625"/>
          <a:ext cx="1096899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9120"/>
                <a:gridCol w="1905635"/>
                <a:gridCol w="4674235"/>
              </a:tblGrid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Method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Accuracy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#Labeled data number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Ours (without feature loss)</a:t>
                      </a:r>
                      <a:endParaRPr lang="en-US" altLang="zh-CN" sz="2400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57%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nearly 180k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Supervised learning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58%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287k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08330" y="1779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Performance comparison on AffectNet.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08400" y="4076120"/>
          <a:ext cx="1099312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4990"/>
                <a:gridCol w="2008505"/>
                <a:gridCol w="4619587"/>
              </a:tblGrid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Method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Accuracy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#Labeled data number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Ours (without feature loss)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79.13%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nearly 4000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Ours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81.59%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nearly 4000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Supervised learning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84.13%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12271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08330" y="3707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Performance comparison on RAF-DB.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8330" y="5904865"/>
            <a:ext cx="620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Our method works on RAF-DB as well.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Performance comparison(compare with Ada-CM)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5" name="表格 7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817440" y="2136830"/>
          <a:ext cx="77520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065"/>
                <a:gridCol w="1663065"/>
                <a:gridCol w="4425950"/>
              </a:tblGrid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Method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Accuracy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Labeled data size(in each epoch)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Ours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81.59%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nearly 4000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Ada-CM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84.42%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4000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817370" y="1768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Performance comparison on RAF-DB.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1860" y="3725545"/>
            <a:ext cx="10092690" cy="2289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Our method explicitly combat noise challenge. However, GMM division ignores lost of “hard-clean sample”, whose loss is high and label is correct.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main reason for the accuracy gap between ours and Ada-CM.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Summary: What we have done?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Improve DivideMix method, change the division method and adapt it among AffectNet, RAF-DB.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Learn Ada-CM, an implicitly combating noise method.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Achieve a near-SOTA accuracy.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Summary: Future work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Learn how to classify the “hard-clean sample” correctly.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Li, J., </a:t>
            </a:r>
            <a:r>
              <a:rPr lang="en-US" altLang="zh-CN" sz="24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Socher</a:t>
            </a:r>
            <a:r>
              <a:rPr lang="en-US" altLang="zh-CN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R., &amp; Hoi, S. C. (2020). </a:t>
            </a:r>
            <a:r>
              <a:rPr lang="en-US" altLang="zh-CN" sz="24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Dividemix</a:t>
            </a:r>
            <a:r>
              <a:rPr lang="en-US" altLang="zh-CN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Learning with noisy labels as semi-supervised learning. </a:t>
            </a:r>
            <a:r>
              <a:rPr lang="en-US" altLang="zh-CN" sz="24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arXiv</a:t>
            </a:r>
            <a:r>
              <a:rPr lang="en-US" altLang="zh-CN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preprint arXiv:2002.07394.</a:t>
            </a:r>
            <a:endParaRPr lang="en-US" altLang="zh-CN" sz="2400" b="0" i="1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Li, H., Wang, N., Yang, X., Wang, X., &amp; Gao, X. (2022). Towards Semi-Supervised Deep Facial Expression Recognition with An Adaptive Confidence Margin. In Proceedings of the IEEE/CVF Conference on Computer Vision and Pattern Recognition (pp. 4166-4175).</a:t>
            </a:r>
            <a:endParaRPr lang="en-US" altLang="zh-CN" sz="2400" b="0" i="1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ing Chen, Simon Kornblith, Mohammad Norouzi, and Ge- offrey Hinton. A simple framework for contrastive learning of visual representations. In ICML, pages 1597–1607, 2020.</a:t>
            </a:r>
            <a:endParaRPr lang="zh-C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Thanks!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Contents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Background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Method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Observation experiments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Performance comparison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Summary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Background: Problem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Facial Expression Recognition(FER), a classification problem. The inputs is human facial image and the outputs is single emotion class.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28" y="3353594"/>
            <a:ext cx="1302136" cy="103291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01116" y="4142140"/>
            <a:ext cx="1302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Sad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13" y="4708384"/>
            <a:ext cx="1037824" cy="11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8111056" y="4646409"/>
            <a:ext cx="208206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Happy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086" y="3757951"/>
            <a:ext cx="2771358" cy="15848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5257686" y="3699724"/>
              <a:ext cx="1742400" cy="41292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5257686" y="3699724"/>
                <a:ext cx="1742400" cy="412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5223846" y="5241244"/>
              <a:ext cx="2053440" cy="10152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5223846" y="5241244"/>
                <a:ext cx="2053440" cy="101520"/>
              </a:xfrm>
              <a:prstGeom prst="rect"/>
            </p:spPr>
          </p:pic>
        </mc:Fallback>
      </mc:AlternateContent>
      <p:sp>
        <p:nvSpPr>
          <p:cNvPr id="16" name="箭头: 下弧形 15"/>
          <p:cNvSpPr/>
          <p:nvPr/>
        </p:nvSpPr>
        <p:spPr>
          <a:xfrm rot="20507487">
            <a:off x="3763820" y="4969178"/>
            <a:ext cx="824753" cy="2510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右弧形 16"/>
          <p:cNvSpPr/>
          <p:nvPr/>
        </p:nvSpPr>
        <p:spPr>
          <a:xfrm rot="17503774">
            <a:off x="4088917" y="3652058"/>
            <a:ext cx="257021" cy="7858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箭头: 右 17"/>
          <p:cNvSpPr/>
          <p:nvPr/>
        </p:nvSpPr>
        <p:spPr>
          <a:xfrm rot="20847659">
            <a:off x="7482953" y="4328857"/>
            <a:ext cx="485110" cy="157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箭头: 右 18"/>
          <p:cNvSpPr/>
          <p:nvPr/>
        </p:nvSpPr>
        <p:spPr>
          <a:xfrm rot="850435">
            <a:off x="7443641" y="4677678"/>
            <a:ext cx="522844" cy="135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07025" y="5152390"/>
            <a:ext cx="2145030" cy="4330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25415" y="3622040"/>
            <a:ext cx="765810" cy="382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45910" y="3792855"/>
            <a:ext cx="192405" cy="4229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Background: Challenges</a:t>
            </a:r>
            <a:endParaRPr lang="en-US" altLang="zh-CN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Noisy labels in dataset: Model tends to overfit to noisy samples.</a:t>
            </a:r>
            <a:endParaRPr lang="en-US" altLang="zh-CN" sz="27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endParaRPr lang="en-US" altLang="zh-CN" sz="27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endParaRPr lang="en-US" altLang="zh-CN" sz="27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endParaRPr lang="en-US" altLang="zh-CN" sz="27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7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Long-tailed class distribution: Model tends to overfit to major classes.</a:t>
            </a:r>
            <a:endParaRPr lang="zh-CN" altLang="en-US" sz="27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792" y="2712906"/>
            <a:ext cx="1745131" cy="876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17" y="4852978"/>
            <a:ext cx="1525334" cy="14827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816" y="4847548"/>
            <a:ext cx="1504414" cy="148276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101398" y="6330315"/>
            <a:ext cx="1765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Ground truth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54979" y="6335744"/>
            <a:ext cx="3474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 prediction with bias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931" y="2712906"/>
            <a:ext cx="1745131" cy="84589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962652" y="3588627"/>
            <a:ext cx="1765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Ground truth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14314" y="3588627"/>
            <a:ext cx="3474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 prediction with bias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Background: Datasets</a:t>
            </a:r>
            <a:endParaRPr lang="en-US" altLang="zh-CN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FER Benchmarks: AffectNet, RAF-DB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86380" y="2207260"/>
            <a:ext cx="6619875" cy="2250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260" y="4457700"/>
            <a:ext cx="6711315" cy="24003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8756650" y="3866515"/>
            <a:ext cx="123825" cy="118110"/>
          </a:xfrm>
          <a:prstGeom prst="roundRect">
            <a:avLst/>
          </a:prstGeom>
          <a:solidFill>
            <a:srgbClr val="E05898"/>
          </a:solidFill>
          <a:ln>
            <a:solidFill>
              <a:srgbClr val="E05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783320" y="6205220"/>
            <a:ext cx="123825" cy="118110"/>
          </a:xfrm>
          <a:prstGeom prst="roundRect">
            <a:avLst/>
          </a:prstGeom>
          <a:solidFill>
            <a:srgbClr val="E05898"/>
          </a:solidFill>
          <a:ln>
            <a:solidFill>
              <a:srgbClr val="E05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DivideMix: Remove noisy labels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altLang="zh-CN" sz="2700">
                <a:latin typeface="Times New Roman" panose="02020603050405020304" pitchFamily="18" charset="0"/>
                <a:ea typeface="宋体" panose="02010600030101010101" pitchFamily="2" charset="-122"/>
              </a:rPr>
              <a:t>Divide training set into labeled set and unlabeled set.</a:t>
            </a:r>
            <a:endParaRPr lang="en-US" altLang="zh-CN" sz="27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700">
                <a:latin typeface="Times New Roman" panose="02020603050405020304" pitchFamily="18" charset="0"/>
                <a:ea typeface="宋体" panose="02010600030101010101" pitchFamily="2" charset="-122"/>
              </a:rPr>
              <a:t>Use Semi-Supervised Learning(SSL) Method.</a:t>
            </a:r>
            <a:endParaRPr lang="en-US" altLang="zh-CN" sz="27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/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02610" y="3280410"/>
            <a:ext cx="5979795" cy="2506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Divide labeled and unlabeled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Fit a Gaussian Mixture Model to the loss distribution using the Expectation-Maximization algorithm.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Our improvement is from division among all training set to division on each class.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440" y="3181985"/>
            <a:ext cx="5144770" cy="3676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Divide labeled and unlabeled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For each class, manually set the threshold according to class distribution. Use the clean probability of each sample to divide it into clean set or noisy set.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7872"/>
          <a:stretch>
            <a:fillRect/>
          </a:stretch>
        </p:blipFill>
        <p:spPr>
          <a:xfrm>
            <a:off x="3558540" y="3171190"/>
            <a:ext cx="5075555" cy="3582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Adaptive confidence margin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Better utilize the unlabeled data.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Classify an unlabeled sample by compare its loss with confidence margin.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Calculate confidence margin among labeled set.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3936,&quot;width&quot;:11580}"/>
</p:tagLst>
</file>

<file path=ppt/tags/tag64.xml><?xml version="1.0" encoding="utf-8"?>
<p:tagLst xmlns:p="http://schemas.openxmlformats.org/presentationml/2006/main">
  <p:tag name="KSO_WM_UNIT_PLACING_PICTURE_USER_VIEWPORT" val="{&quot;height&quot;:3948,&quot;width&quot;:9417}"/>
</p:tagLst>
</file>

<file path=ppt/tags/tag65.xml><?xml version="1.0" encoding="utf-8"?>
<p:tagLst xmlns:p="http://schemas.openxmlformats.org/presentationml/2006/main">
  <p:tag name="KSO_WM_UNIT_TABLE_BEAUTIFY" val="smartTable{85e07e7f-fdb7-445e-a3b2-acc489358c44}"/>
</p:tagLst>
</file>

<file path=ppt/tags/tag66.xml><?xml version="1.0" encoding="utf-8"?>
<p:tagLst xmlns:p="http://schemas.openxmlformats.org/presentationml/2006/main">
  <p:tag name="KSO_WM_UNIT_TABLE_BEAUTIFY" val="smartTable{85e07e7f-fdb7-445e-a3b2-acc489358c44}"/>
</p:tagLst>
</file>

<file path=ppt/tags/tag67.xml><?xml version="1.0" encoding="utf-8"?>
<p:tagLst xmlns:p="http://schemas.openxmlformats.org/presentationml/2006/main">
  <p:tag name="KSO_WM_UNIT_TABLE_BEAUTIFY" val="smartTable{29ae3c50-8b8b-433e-9842-ca0232367c59}"/>
</p:tagLst>
</file>

<file path=ppt/tags/tag68.xml><?xml version="1.0" encoding="utf-8"?>
<p:tagLst xmlns:p="http://schemas.openxmlformats.org/presentationml/2006/main">
  <p:tag name="KSO_WM_UNIT_TABLE_BEAUTIFY" val="smartTable{29ae3c50-8b8b-433e-9842-ca0232367c59}"/>
</p:tagLst>
</file>

<file path=ppt/tags/tag69.xml><?xml version="1.0" encoding="utf-8"?>
<p:tagLst xmlns:p="http://schemas.openxmlformats.org/presentationml/2006/main">
  <p:tag name="FULLTEXTBEAUTIFYED" val="1"/>
  <p:tag name="COMMONDATA" val="eyJoZGlkIjoiN2YzNjBkOTgyNWQ1YTMxYzM3MzMwNWFiODNmOWIzYWMifQ=="/>
  <p:tag name="KSO_WPP_MARK_KEY" val="9c757c6a-b626-48d9-84fb-50bfff8463e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3456</Words>
  <Application>WPS 演示</Application>
  <PresentationFormat>宽屏</PresentationFormat>
  <Paragraphs>199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Times New Roman</vt:lpstr>
      <vt:lpstr>黑体</vt:lpstr>
      <vt:lpstr>微软雅黑</vt:lpstr>
      <vt:lpstr>Arial Unicode MS</vt:lpstr>
      <vt:lpstr>Calibri</vt:lpstr>
      <vt:lpstr>Office 主题​​</vt:lpstr>
      <vt:lpstr>Modeling Noisy Labels for Facial Expression Recognition</vt:lpstr>
      <vt:lpstr>Contents</vt:lpstr>
      <vt:lpstr>Background: Problem</vt:lpstr>
      <vt:lpstr>Background: Challenges</vt:lpstr>
      <vt:lpstr>Background: Datasets</vt:lpstr>
      <vt:lpstr>DivideMix: Remove noisy samples</vt:lpstr>
      <vt:lpstr>Divide labeled and unlabeled</vt:lpstr>
      <vt:lpstr>Divide labeled and unlabeled</vt:lpstr>
      <vt:lpstr>Adaptive confidence margin</vt:lpstr>
      <vt:lpstr>How to calculate confidence margins?</vt:lpstr>
      <vt:lpstr>Ada-CM unlabeled part</vt:lpstr>
      <vt:lpstr>Results on AffectNet</vt:lpstr>
      <vt:lpstr>Observation experiments</vt:lpstr>
      <vt:lpstr>Performance comparison(compared with SL)</vt:lpstr>
      <vt:lpstr>Performance comparison(compare with Ada-CM)</vt:lpstr>
      <vt:lpstr>Summary: What we have done?</vt:lpstr>
      <vt:lpstr>Summary: Future work</vt:lpstr>
      <vt:lpstr>References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AAAZ小黄瓜</cp:lastModifiedBy>
  <cp:revision>170</cp:revision>
  <dcterms:created xsi:type="dcterms:W3CDTF">2019-06-19T02:08:00Z</dcterms:created>
  <dcterms:modified xsi:type="dcterms:W3CDTF">2023-01-12T05:55:55Z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10EDAB4D1E724AA6B7FF91E82B1D2384</vt:lpwstr>
  </property>
</Properties>
</file>