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549" r:id="rId2"/>
    <p:sldId id="609" r:id="rId3"/>
    <p:sldId id="612" r:id="rId4"/>
    <p:sldId id="610" r:id="rId5"/>
    <p:sldId id="613" r:id="rId6"/>
    <p:sldId id="608" r:id="rId7"/>
    <p:sldId id="614" r:id="rId8"/>
    <p:sldId id="586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69" autoAdjust="0"/>
    <p:restoredTop sz="94660"/>
  </p:normalViewPr>
  <p:slideViewPr>
    <p:cSldViewPr snapToGrid="0">
      <p:cViewPr varScale="1">
        <p:scale>
          <a:sx n="126" d="100"/>
          <a:sy n="126" d="100"/>
        </p:scale>
        <p:origin x="43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709409B-6E55-84AF-EDB3-2E042EB17F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9AD0BA8E-B6CE-0894-2D5D-DDFAA41884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7216383-1AB1-E8B1-70BC-21A4A0C83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D7BAC-6C7F-4BF4-99B6-56A7BEBBE62B}" type="datetimeFigureOut">
              <a:rPr lang="zh-CN" altLang="en-US" smtClean="0"/>
              <a:t>2023/1/6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4F1C46C-83A5-3A6D-8384-6E77258BA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ED866D9-D83E-F02E-06CF-057EE4AE8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AD3D1-6184-49B7-AA84-81F7E0ECE6A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0382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CA29BBC-2584-9D08-3EF1-42049AF57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D7570768-8D2F-092C-7BBC-51033351CE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6C1E371-6277-0B82-1FA0-390586A169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D7BAC-6C7F-4BF4-99B6-56A7BEBBE62B}" type="datetimeFigureOut">
              <a:rPr lang="zh-CN" altLang="en-US" smtClean="0"/>
              <a:t>2023/1/6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2649824-961B-DF98-BE0A-2EAC65E72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E45D106-9703-5CA3-66F0-F57796327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AD3D1-6184-49B7-AA84-81F7E0ECE6A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3077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24787C44-2EFE-7414-8244-137139D6D4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AC03858A-43DF-3D24-E57E-49FD07F18F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69D2BF2-ED1C-2149-C3E8-4116833C7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D7BAC-6C7F-4BF4-99B6-56A7BEBBE62B}" type="datetimeFigureOut">
              <a:rPr lang="zh-CN" altLang="en-US" smtClean="0"/>
              <a:t>2023/1/6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C27B7AF-3EBE-293D-409C-3C8802417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2A2BFC4-C4B8-7900-95AE-59482F307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AD3D1-6184-49B7-AA84-81F7E0ECE6A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8219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86368CD-BFAA-2D18-C108-27ACD590A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8AF3A8C-05BC-B9A2-233D-F2F3B3459D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7143190-6CBF-3567-CB26-C496DB668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D7BAC-6C7F-4BF4-99B6-56A7BEBBE62B}" type="datetimeFigureOut">
              <a:rPr lang="zh-CN" altLang="en-US" smtClean="0"/>
              <a:t>2023/1/6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72442D1-858A-B73B-C5C0-E2A47EE30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7EC247B-D652-A65C-AD33-11C2E576E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AD3D1-6184-49B7-AA84-81F7E0ECE6A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4933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D6AAD31-709A-28BF-AE1C-B9D5701772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31B4CA2-2572-0294-5273-3E803E3C7E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4BB6E9C-F3E7-CC03-2AAF-F1C77383C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D7BAC-6C7F-4BF4-99B6-56A7BEBBE62B}" type="datetimeFigureOut">
              <a:rPr lang="zh-CN" altLang="en-US" smtClean="0"/>
              <a:t>2023/1/6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E69E9C2-0C67-33D0-919F-CCAD4B65F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E456631-6F53-D092-FEDB-DCA793675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AD3D1-6184-49B7-AA84-81F7E0ECE6A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22513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04010FF-99E4-A0D1-C920-EC2620C5F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E3B8231-7282-8C1D-4539-016EC4B9F4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9244B048-8FA4-C13A-56BE-EB75D348AD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05EC86E-95CF-5141-3776-6648C0D316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D7BAC-6C7F-4BF4-99B6-56A7BEBBE62B}" type="datetimeFigureOut">
              <a:rPr lang="zh-CN" altLang="en-US" smtClean="0"/>
              <a:t>2023/1/6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2BEF80A-9F42-1D90-14CB-C4D180D58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623E17A-9946-E255-1E23-0EDB0AAA4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AD3D1-6184-49B7-AA84-81F7E0ECE6A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7217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EC1A6E1-7447-7D53-DD1E-86925B9C39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31EBDF0-A11F-526F-D53F-A6B3AF3CE7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8CA73239-8E32-CCB3-498A-964D46397E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9445C765-1A51-7572-4107-D880F7E941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B4488977-AC58-36BA-443C-A83612C865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6F24D1DB-3A36-310A-FC5C-A096EAC02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D7BAC-6C7F-4BF4-99B6-56A7BEBBE62B}" type="datetimeFigureOut">
              <a:rPr lang="zh-CN" altLang="en-US" smtClean="0"/>
              <a:t>2023/1/6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F306B656-05B9-70E8-392E-D5207A4E1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69126B96-F18B-5A37-D074-89158FD96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AD3D1-6184-49B7-AA84-81F7E0ECE6A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7603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BCD05B3-D437-BAD8-FE7F-C94C045A7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567DC055-22F7-7753-3628-717BCB87E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D7BAC-6C7F-4BF4-99B6-56A7BEBBE62B}" type="datetimeFigureOut">
              <a:rPr lang="zh-CN" altLang="en-US" smtClean="0"/>
              <a:t>2023/1/6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EB44BC77-2A56-711A-3995-98F73C2E6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843785AB-7646-3EFC-647F-27926CD04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AD3D1-6184-49B7-AA84-81F7E0ECE6A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6109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E4CC439E-DFBA-52EB-59B8-2B485F131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D7BAC-6C7F-4BF4-99B6-56A7BEBBE62B}" type="datetimeFigureOut">
              <a:rPr lang="zh-CN" altLang="en-US" smtClean="0"/>
              <a:t>2023/1/6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CF9ABA2D-959D-6EE3-624D-D79FE8AE2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3FA50CB2-5F18-132B-9B16-94736F99B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AD3D1-6184-49B7-AA84-81F7E0ECE6A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4400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A236C1F-EFB5-8E9E-C5EE-D6BD35461E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35C612A-4A59-DB4D-F483-A220813984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81FDD32-441C-96D6-5223-5EEF90FB75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7E88D48D-6272-46E7-929D-BD429CB70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D7BAC-6C7F-4BF4-99B6-56A7BEBBE62B}" type="datetimeFigureOut">
              <a:rPr lang="zh-CN" altLang="en-US" smtClean="0"/>
              <a:t>2023/1/6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9E9A439-02D6-3C00-270E-7973A28CC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C0F5AAE-88C7-3890-B74D-0C7E73C41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AD3D1-6184-49B7-AA84-81F7E0ECE6A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6108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A0978A9-FFB9-DDE9-B3E2-D361B9D94E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7F3A0867-C02C-11AB-C434-BF2116DF65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796B8CFA-4265-8490-F537-5DC5675DE6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0E2380B-D225-676D-F090-D7B45DA717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D7BAC-6C7F-4BF4-99B6-56A7BEBBE62B}" type="datetimeFigureOut">
              <a:rPr lang="zh-CN" altLang="en-US" smtClean="0"/>
              <a:t>2023/1/6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92C9D4D-203A-DE47-D47A-2B10067BE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D7F0814-64E2-E604-B0B6-6E62BB219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AD3D1-6184-49B7-AA84-81F7E0ECE6A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86555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A1089E93-D3EC-4672-CD00-31DB6CEF2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71A2599-2423-ED86-880B-C7BC878788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F49BA6E-D28D-E6AD-8C02-35143B4187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4D7BAC-6C7F-4BF4-99B6-56A7BEBBE62B}" type="datetimeFigureOut">
              <a:rPr lang="zh-CN" altLang="en-US" smtClean="0"/>
              <a:t>2023/1/6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7456325-CEE1-10FF-FE14-0225A40F1F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4478176-2DB9-E865-80C1-C1CEA4BCD0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9AD3D1-6184-49B7-AA84-81F7E0ECE6A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6850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3.jpg"/><Relationship Id="rId7" Type="http://schemas.openxmlformats.org/officeDocument/2006/relationships/image" Target="../media/image9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emf"/><Relationship Id="rId4" Type="http://schemas.openxmlformats.org/officeDocument/2006/relationships/image" Target="../media/image6.emf"/><Relationship Id="rId9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4104" y="1778836"/>
            <a:ext cx="9323793" cy="164109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4800" dirty="0">
                <a:latin typeface="华文新魏" panose="02010800040101010101" pitchFamily="2" charset="-122"/>
                <a:ea typeface="华文新魏" panose="02010800040101010101" pitchFamily="2" charset="-122"/>
              </a:rPr>
              <a:t>G</a:t>
            </a:r>
            <a:r>
              <a:rPr lang="en-US" altLang="zh-CN" sz="4800" dirty="0">
                <a:latin typeface="华文新魏" panose="02010800040101010101" pitchFamily="2" charset="-122"/>
                <a:ea typeface="华文新魏" panose="02010800040101010101" pitchFamily="2" charset="-122"/>
              </a:rPr>
              <a:t>roup meeting</a:t>
            </a:r>
            <a:endParaRPr lang="en-US" sz="4800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62155" y="3624903"/>
            <a:ext cx="7245036" cy="1543534"/>
          </a:xfrm>
        </p:spPr>
        <p:txBody>
          <a:bodyPr>
            <a:noAutofit/>
          </a:bodyPr>
          <a:lstStyle/>
          <a:p>
            <a:pPr>
              <a:spcBef>
                <a:spcPct val="20000"/>
              </a:spcBef>
            </a:pPr>
            <a:endParaRPr lang="en-US" altLang="en-US" sz="3000" b="1" dirty="0">
              <a:solidFill>
                <a:srgbClr val="151C55"/>
              </a:solidFill>
            </a:endParaRPr>
          </a:p>
          <a:p>
            <a:pPr>
              <a:spcBef>
                <a:spcPct val="20000"/>
              </a:spcBef>
            </a:pPr>
            <a:r>
              <a:rPr lang="en-US" altLang="en-US" sz="3000" b="1" dirty="0" err="1">
                <a:solidFill>
                  <a:srgbClr val="151C55"/>
                </a:solidFill>
              </a:rPr>
              <a:t>Zelin</a:t>
            </a:r>
            <a:r>
              <a:rPr lang="en-US" altLang="en-US" sz="3000" b="1" dirty="0">
                <a:solidFill>
                  <a:srgbClr val="151C55"/>
                </a:solidFill>
              </a:rPr>
              <a:t> Li</a:t>
            </a:r>
            <a:r>
              <a:rPr lang="zh-CN" altLang="en-US" sz="3000" b="1" dirty="0">
                <a:solidFill>
                  <a:srgbClr val="151C55"/>
                </a:solidFill>
              </a:rPr>
              <a:t> </a:t>
            </a:r>
            <a:r>
              <a:rPr lang="en-US" altLang="zh-CN" sz="3000" b="1" dirty="0">
                <a:solidFill>
                  <a:srgbClr val="151C55"/>
                </a:solidFill>
              </a:rPr>
              <a:t>(</a:t>
            </a:r>
            <a:r>
              <a:rPr lang="zh-CN" altLang="en-US" sz="3000" b="1" dirty="0">
                <a:solidFill>
                  <a:srgbClr val="151C55"/>
                </a:solidFill>
              </a:rPr>
              <a:t>黎泽林</a:t>
            </a:r>
            <a:r>
              <a:rPr lang="en-US" altLang="zh-CN" sz="3000" b="1" dirty="0">
                <a:solidFill>
                  <a:srgbClr val="151C55"/>
                </a:solidFill>
              </a:rPr>
              <a:t>)</a:t>
            </a:r>
          </a:p>
          <a:p>
            <a:pPr>
              <a:spcBef>
                <a:spcPct val="20000"/>
              </a:spcBef>
            </a:pPr>
            <a:r>
              <a:rPr lang="en-US" altLang="en-US" sz="3000" b="1" dirty="0">
                <a:solidFill>
                  <a:srgbClr val="151C55"/>
                </a:solidFill>
              </a:rPr>
              <a:t>12132338@mail.sustech.edu.cn</a:t>
            </a:r>
            <a:endParaRPr lang="en-US" altLang="en-US" sz="3000" dirty="0">
              <a:solidFill>
                <a:srgbClr val="C00000"/>
              </a:solidFill>
            </a:endParaRP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F0A5E371-C986-4509-88D6-BCEC3BCEC6D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0" t="13297" b="13852"/>
          <a:stretch/>
        </p:blipFill>
        <p:spPr bwMode="auto">
          <a:xfrm>
            <a:off x="0" y="-31633"/>
            <a:ext cx="4658140" cy="1152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1EE82575-57F4-440B-843A-F14B63FAD7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39961"/>
            <a:ext cx="12192000" cy="1924259"/>
          </a:xfrm>
          <a:prstGeom prst="rect">
            <a:avLst/>
          </a:prstGeom>
        </p:spPr>
      </p:pic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87B9710C-CB0A-4430-B81B-1E6FD4BD0FE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7587" y="34763"/>
            <a:ext cx="1465177" cy="1020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390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2987D234-D8E6-EC1F-3203-288C87372758}"/>
              </a:ext>
            </a:extLst>
          </p:cNvPr>
          <p:cNvSpPr txBox="1">
            <a:spLocks/>
          </p:cNvSpPr>
          <p:nvPr/>
        </p:nvSpPr>
        <p:spPr>
          <a:xfrm>
            <a:off x="951464" y="19535"/>
            <a:ext cx="7832424" cy="9381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b="1" dirty="0">
                <a:solidFill>
                  <a:srgbClr val="213C5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Current Progress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32C64F30-DF72-FBB8-1E09-EE205328E9C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39" t="7880" r="7705" b="5733"/>
          <a:stretch/>
        </p:blipFill>
        <p:spPr bwMode="auto">
          <a:xfrm>
            <a:off x="11124" y="41539"/>
            <a:ext cx="865448" cy="878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4">
            <a:extLst>
              <a:ext uri="{FF2B5EF4-FFF2-40B4-BE49-F238E27FC236}">
                <a16:creationId xmlns:a16="http://schemas.microsoft.com/office/drawing/2014/main" id="{E6348679-0247-840F-F7FF-CED8CC7E1B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45228"/>
            <a:ext cx="12192000" cy="157496"/>
          </a:xfrm>
          <a:prstGeom prst="rect">
            <a:avLst/>
          </a:prstGeom>
          <a:solidFill>
            <a:srgbClr val="0549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350" dirty="0"/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9664CBD5-1895-E104-21C6-6CED1B25FC6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5699" y="25081"/>
            <a:ext cx="1465177" cy="1020147"/>
          </a:xfrm>
          <a:prstGeom prst="rect">
            <a:avLst/>
          </a:prstGeom>
        </p:spPr>
      </p:pic>
      <p:sp>
        <p:nvSpPr>
          <p:cNvPr id="11" name="内容占位符 2">
            <a:extLst>
              <a:ext uri="{FF2B5EF4-FFF2-40B4-BE49-F238E27FC236}">
                <a16:creationId xmlns:a16="http://schemas.microsoft.com/office/drawing/2014/main" id="{B99BA7FE-D3B9-85F2-41B8-C873758F57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596899" indent="-514350">
              <a:lnSpc>
                <a:spcPct val="100000"/>
              </a:lnSpc>
              <a:buClr>
                <a:schemeClr val="tx1"/>
              </a:buClr>
              <a:buAutoNum type="arabicPeriod"/>
            </a:pPr>
            <a:r>
              <a:rPr lang="zh-CN" altLang="en-US" sz="2600" b="1" dirty="0">
                <a:latin typeface="Calibri (正文)"/>
              </a:rPr>
              <a:t>观察实验改进</a:t>
            </a:r>
            <a:endParaRPr lang="en-US" altLang="zh-CN" sz="2600" b="1" dirty="0">
              <a:latin typeface="Calibri (正文)"/>
            </a:endParaRPr>
          </a:p>
          <a:p>
            <a:pPr marL="1054099" lvl="1" indent="-514350">
              <a:lnSpc>
                <a:spcPct val="100000"/>
              </a:lnSpc>
              <a:buClr>
                <a:schemeClr val="tx1"/>
              </a:buClr>
              <a:buAutoNum type="arabicPeriod"/>
            </a:pPr>
            <a:r>
              <a:rPr lang="en-US" altLang="zh-CN" sz="2200" b="1" dirty="0">
                <a:latin typeface="Calibri (正文)"/>
              </a:rPr>
              <a:t>Add 2 baselines: PULSE, PSFRGAN</a:t>
            </a:r>
          </a:p>
          <a:p>
            <a:pPr marL="1054099" lvl="1" indent="-514350">
              <a:lnSpc>
                <a:spcPct val="100000"/>
              </a:lnSpc>
              <a:buClr>
                <a:schemeClr val="tx1"/>
              </a:buClr>
              <a:buAutoNum type="arabicPeriod"/>
            </a:pPr>
            <a:r>
              <a:rPr lang="en-US" altLang="zh-CN" sz="2200" b="1" dirty="0">
                <a:latin typeface="Calibri (正文)"/>
              </a:rPr>
              <a:t>Train baselines by datasets with different attribute distribution</a:t>
            </a:r>
          </a:p>
          <a:p>
            <a:pPr marL="82549" indent="0">
              <a:lnSpc>
                <a:spcPct val="100000"/>
              </a:lnSpc>
              <a:buClr>
                <a:schemeClr val="tx1"/>
              </a:buClr>
              <a:buNone/>
            </a:pPr>
            <a:endParaRPr lang="en-US" altLang="zh-CN" sz="2600" b="1" dirty="0">
              <a:latin typeface="Calibri (正文)"/>
            </a:endParaRPr>
          </a:p>
          <a:p>
            <a:pPr marL="596899" indent="-514350">
              <a:lnSpc>
                <a:spcPct val="100000"/>
              </a:lnSpc>
              <a:buClr>
                <a:schemeClr val="tx1"/>
              </a:buClr>
              <a:buAutoNum type="arabicPeriod" startAt="2"/>
            </a:pPr>
            <a:r>
              <a:rPr lang="zh-CN" altLang="en-US" sz="2600" b="1" dirty="0">
                <a:latin typeface="Calibri (正文)"/>
              </a:rPr>
              <a:t>新版方法的设计与实现</a:t>
            </a:r>
            <a:endParaRPr lang="en-US" altLang="zh-CN" sz="2600" b="1" dirty="0">
              <a:latin typeface="Calibri (正文)"/>
            </a:endParaRPr>
          </a:p>
          <a:p>
            <a:pPr marL="996949" lvl="1" indent="-457200">
              <a:lnSpc>
                <a:spcPct val="100000"/>
              </a:lnSpc>
              <a:buClr>
                <a:schemeClr val="tx1"/>
              </a:buClr>
              <a:buAutoNum type="arabicPeriod"/>
            </a:pPr>
            <a:r>
              <a:rPr lang="en-US" altLang="zh-CN" sz="2200" b="1" dirty="0">
                <a:latin typeface="Calibri (正文)"/>
              </a:rPr>
              <a:t>Attribute representation</a:t>
            </a:r>
          </a:p>
          <a:p>
            <a:pPr marL="996949" lvl="1" indent="-457200">
              <a:lnSpc>
                <a:spcPct val="100000"/>
              </a:lnSpc>
              <a:buClr>
                <a:schemeClr val="tx1"/>
              </a:buClr>
              <a:buAutoNum type="arabicPeriod"/>
            </a:pPr>
            <a:r>
              <a:rPr lang="en-US" altLang="zh-CN" sz="2200" b="1" dirty="0">
                <a:latin typeface="Calibri (正文)"/>
              </a:rPr>
              <a:t>Pseudo pair strategy</a:t>
            </a:r>
          </a:p>
          <a:p>
            <a:pPr marL="996949" lvl="1" indent="-457200">
              <a:lnSpc>
                <a:spcPct val="100000"/>
              </a:lnSpc>
              <a:buClr>
                <a:schemeClr val="tx1"/>
              </a:buClr>
              <a:buAutoNum type="arabicPeriod"/>
            </a:pPr>
            <a:r>
              <a:rPr lang="en-US" altLang="zh-CN" sz="2200" b="1" dirty="0">
                <a:latin typeface="Calibri (正文)"/>
              </a:rPr>
              <a:t>Input attribute by probability</a:t>
            </a:r>
          </a:p>
          <a:p>
            <a:pPr marL="82549" indent="0">
              <a:lnSpc>
                <a:spcPct val="100000"/>
              </a:lnSpc>
              <a:buClr>
                <a:srgbClr val="D16349"/>
              </a:buClr>
              <a:buNone/>
            </a:pPr>
            <a:endParaRPr lang="en-US" altLang="zh-CN" sz="2600" b="1" dirty="0">
              <a:latin typeface="Calibri (正文)"/>
            </a:endParaRPr>
          </a:p>
          <a:p>
            <a:pPr marL="425440" indent="-342891">
              <a:lnSpc>
                <a:spcPct val="100000"/>
              </a:lnSpc>
              <a:buClr>
                <a:srgbClr val="D16349"/>
              </a:buClr>
              <a:buFont typeface="Wingdings" panose="05000000000000000000" pitchFamily="2" charset="2"/>
              <a:buChar char="v"/>
            </a:pPr>
            <a:endParaRPr lang="en-US" altLang="zh-CN" sz="2600" b="1" dirty="0">
              <a:latin typeface="Calibri (正文)"/>
            </a:endParaRPr>
          </a:p>
          <a:p>
            <a:pPr marL="425440" indent="-342891">
              <a:lnSpc>
                <a:spcPct val="100000"/>
              </a:lnSpc>
              <a:buClr>
                <a:srgbClr val="D16349"/>
              </a:buClr>
              <a:buFont typeface="Wingdings" panose="05000000000000000000" pitchFamily="2" charset="2"/>
              <a:buChar char="v"/>
            </a:pPr>
            <a:endParaRPr lang="en-US" altLang="zh-CN" sz="2600" b="1" dirty="0">
              <a:latin typeface="Calibri (正文)"/>
            </a:endParaRPr>
          </a:p>
          <a:p>
            <a:pPr marL="425440" indent="-342891">
              <a:lnSpc>
                <a:spcPct val="100000"/>
              </a:lnSpc>
              <a:buClr>
                <a:srgbClr val="D16349"/>
              </a:buClr>
              <a:buFont typeface="Wingdings" panose="05000000000000000000" pitchFamily="2" charset="2"/>
              <a:buChar char="v"/>
            </a:pPr>
            <a:endParaRPr lang="en-US" altLang="zh-CN" sz="2600" b="1" dirty="0">
              <a:latin typeface="Calibri (正文)"/>
            </a:endParaRPr>
          </a:p>
        </p:txBody>
      </p:sp>
    </p:spTree>
    <p:extLst>
      <p:ext uri="{BB962C8B-B14F-4D97-AF65-F5344CB8AC3E}">
        <p14:creationId xmlns:p14="http://schemas.microsoft.com/office/powerpoint/2010/main" val="12092903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2987D234-D8E6-EC1F-3203-288C87372758}"/>
              </a:ext>
            </a:extLst>
          </p:cNvPr>
          <p:cNvSpPr txBox="1">
            <a:spLocks/>
          </p:cNvSpPr>
          <p:nvPr/>
        </p:nvSpPr>
        <p:spPr>
          <a:xfrm>
            <a:off x="951464" y="19535"/>
            <a:ext cx="7832424" cy="9381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b="1" dirty="0">
                <a:solidFill>
                  <a:srgbClr val="213C5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Attribute representation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32C64F30-DF72-FBB8-1E09-EE205328E9C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39" t="7880" r="7705" b="5733"/>
          <a:stretch/>
        </p:blipFill>
        <p:spPr bwMode="auto">
          <a:xfrm>
            <a:off x="11124" y="41539"/>
            <a:ext cx="865448" cy="878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4">
            <a:extLst>
              <a:ext uri="{FF2B5EF4-FFF2-40B4-BE49-F238E27FC236}">
                <a16:creationId xmlns:a16="http://schemas.microsoft.com/office/drawing/2014/main" id="{E6348679-0247-840F-F7FF-CED8CC7E1B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45228"/>
            <a:ext cx="12192000" cy="157496"/>
          </a:xfrm>
          <a:prstGeom prst="rect">
            <a:avLst/>
          </a:prstGeom>
          <a:solidFill>
            <a:srgbClr val="0549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350" dirty="0"/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9664CBD5-1895-E104-21C6-6CED1B25FC6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5699" y="25081"/>
            <a:ext cx="1465177" cy="1020147"/>
          </a:xfrm>
          <a:prstGeom prst="rect">
            <a:avLst/>
          </a:prstGeom>
        </p:spPr>
      </p:pic>
      <p:pic>
        <p:nvPicPr>
          <p:cNvPr id="10" name="内容占位符 9">
            <a:extLst>
              <a:ext uri="{FF2B5EF4-FFF2-40B4-BE49-F238E27FC236}">
                <a16:creationId xmlns:a16="http://schemas.microsoft.com/office/drawing/2014/main" id="{5B59EE34-EA22-0AC8-7839-7D0781D972E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1900826" y="1848457"/>
            <a:ext cx="8390347" cy="4305673"/>
          </a:xfrm>
        </p:spPr>
      </p:pic>
    </p:spTree>
    <p:extLst>
      <p:ext uri="{BB962C8B-B14F-4D97-AF65-F5344CB8AC3E}">
        <p14:creationId xmlns:p14="http://schemas.microsoft.com/office/powerpoint/2010/main" val="412290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2987D234-D8E6-EC1F-3203-288C87372758}"/>
              </a:ext>
            </a:extLst>
          </p:cNvPr>
          <p:cNvSpPr txBox="1">
            <a:spLocks/>
          </p:cNvSpPr>
          <p:nvPr/>
        </p:nvSpPr>
        <p:spPr>
          <a:xfrm>
            <a:off x="951464" y="19535"/>
            <a:ext cx="7832424" cy="9381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b="1" dirty="0">
                <a:solidFill>
                  <a:srgbClr val="213C5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Pseudo pair strategy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32C64F30-DF72-FBB8-1E09-EE205328E9C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39" t="7880" r="7705" b="5733"/>
          <a:stretch/>
        </p:blipFill>
        <p:spPr bwMode="auto">
          <a:xfrm>
            <a:off x="11124" y="41539"/>
            <a:ext cx="865448" cy="878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4">
            <a:extLst>
              <a:ext uri="{FF2B5EF4-FFF2-40B4-BE49-F238E27FC236}">
                <a16:creationId xmlns:a16="http://schemas.microsoft.com/office/drawing/2014/main" id="{E6348679-0247-840F-F7FF-CED8CC7E1B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45228"/>
            <a:ext cx="12192000" cy="157496"/>
          </a:xfrm>
          <a:prstGeom prst="rect">
            <a:avLst/>
          </a:prstGeom>
          <a:solidFill>
            <a:srgbClr val="0549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350" dirty="0"/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9664CBD5-1895-E104-21C6-6CED1B25FC6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5699" y="25081"/>
            <a:ext cx="1465177" cy="1020147"/>
          </a:xfrm>
          <a:prstGeom prst="rect">
            <a:avLst/>
          </a:prstGeom>
        </p:spPr>
      </p:pic>
      <p:pic>
        <p:nvPicPr>
          <p:cNvPr id="1249" name="Picture 225">
            <a:extLst>
              <a:ext uri="{FF2B5EF4-FFF2-40B4-BE49-F238E27FC236}">
                <a16:creationId xmlns:a16="http://schemas.microsoft.com/office/drawing/2014/main" id="{3AD2C8A7-C0A0-E445-3691-F08342D223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2614" y="2168499"/>
            <a:ext cx="737954" cy="71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Rectangle 226">
            <a:extLst>
              <a:ext uri="{FF2B5EF4-FFF2-40B4-BE49-F238E27FC236}">
                <a16:creationId xmlns:a16="http://schemas.microsoft.com/office/drawing/2014/main" id="{D53C2D87-3C48-BFEA-936B-D490109E9D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7142" y="2168500"/>
            <a:ext cx="730250" cy="708025"/>
          </a:xfrm>
          <a:prstGeom prst="rect">
            <a:avLst/>
          </a:prstGeom>
          <a:noFill/>
          <a:ln w="952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pic>
        <p:nvPicPr>
          <p:cNvPr id="1251" name="Picture 227">
            <a:extLst>
              <a:ext uri="{FF2B5EF4-FFF2-40B4-BE49-F238E27FC236}">
                <a16:creationId xmlns:a16="http://schemas.microsoft.com/office/drawing/2014/main" id="{E748D653-0F39-7CDE-C491-B2EE476A6C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3758" y="2052025"/>
            <a:ext cx="892174" cy="950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Rectangle 228">
            <a:extLst>
              <a:ext uri="{FF2B5EF4-FFF2-40B4-BE49-F238E27FC236}">
                <a16:creationId xmlns:a16="http://schemas.microsoft.com/office/drawing/2014/main" id="{54F09C07-B5C4-2B6B-4D7E-FD1FEB87E3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0582" y="2048849"/>
            <a:ext cx="895350" cy="932450"/>
          </a:xfrm>
          <a:prstGeom prst="rect">
            <a:avLst/>
          </a:prstGeom>
          <a:noFill/>
          <a:ln w="952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253" name="Freeform 293">
            <a:extLst>
              <a:ext uri="{FF2B5EF4-FFF2-40B4-BE49-F238E27FC236}">
                <a16:creationId xmlns:a16="http://schemas.microsoft.com/office/drawing/2014/main" id="{6AAB94C6-09B4-D665-E9AE-00E86A90942B}"/>
              </a:ext>
            </a:extLst>
          </p:cNvPr>
          <p:cNvSpPr>
            <a:spLocks/>
          </p:cNvSpPr>
          <p:nvPr/>
        </p:nvSpPr>
        <p:spPr bwMode="auto">
          <a:xfrm>
            <a:off x="4556230" y="2990825"/>
            <a:ext cx="88900" cy="85725"/>
          </a:xfrm>
          <a:custGeom>
            <a:avLst/>
            <a:gdLst>
              <a:gd name="T0" fmla="*/ 67 w 188"/>
              <a:gd name="T1" fmla="*/ 0 h 180"/>
              <a:gd name="T2" fmla="*/ 76 w 188"/>
              <a:gd name="T3" fmla="*/ 1 h 180"/>
              <a:gd name="T4" fmla="*/ 84 w 188"/>
              <a:gd name="T5" fmla="*/ 5 h 180"/>
              <a:gd name="T6" fmla="*/ 90 w 188"/>
              <a:gd name="T7" fmla="*/ 12 h 180"/>
              <a:gd name="T8" fmla="*/ 95 w 188"/>
              <a:gd name="T9" fmla="*/ 23 h 180"/>
              <a:gd name="T10" fmla="*/ 99 w 188"/>
              <a:gd name="T11" fmla="*/ 41 h 180"/>
              <a:gd name="T12" fmla="*/ 103 w 188"/>
              <a:gd name="T13" fmla="*/ 63 h 180"/>
              <a:gd name="T14" fmla="*/ 105 w 188"/>
              <a:gd name="T15" fmla="*/ 63 h 180"/>
              <a:gd name="T16" fmla="*/ 132 w 188"/>
              <a:gd name="T17" fmla="*/ 27 h 180"/>
              <a:gd name="T18" fmla="*/ 147 w 188"/>
              <a:gd name="T19" fmla="*/ 10 h 180"/>
              <a:gd name="T20" fmla="*/ 159 w 188"/>
              <a:gd name="T21" fmla="*/ 2 h 180"/>
              <a:gd name="T22" fmla="*/ 174 w 188"/>
              <a:gd name="T23" fmla="*/ 0 h 180"/>
              <a:gd name="T24" fmla="*/ 188 w 188"/>
              <a:gd name="T25" fmla="*/ 2 h 180"/>
              <a:gd name="T26" fmla="*/ 181 w 188"/>
              <a:gd name="T27" fmla="*/ 35 h 180"/>
              <a:gd name="T28" fmla="*/ 168 w 188"/>
              <a:gd name="T29" fmla="*/ 35 h 180"/>
              <a:gd name="T30" fmla="*/ 162 w 188"/>
              <a:gd name="T31" fmla="*/ 28 h 180"/>
              <a:gd name="T32" fmla="*/ 158 w 188"/>
              <a:gd name="T33" fmla="*/ 28 h 180"/>
              <a:gd name="T34" fmla="*/ 154 w 188"/>
              <a:gd name="T35" fmla="*/ 31 h 180"/>
              <a:gd name="T36" fmla="*/ 146 w 188"/>
              <a:gd name="T37" fmla="*/ 38 h 180"/>
              <a:gd name="T38" fmla="*/ 134 w 188"/>
              <a:gd name="T39" fmla="*/ 51 h 180"/>
              <a:gd name="T40" fmla="*/ 121 w 188"/>
              <a:gd name="T41" fmla="*/ 67 h 180"/>
              <a:gd name="T42" fmla="*/ 109 w 188"/>
              <a:gd name="T43" fmla="*/ 82 h 180"/>
              <a:gd name="T44" fmla="*/ 115 w 188"/>
              <a:gd name="T45" fmla="*/ 113 h 180"/>
              <a:gd name="T46" fmla="*/ 120 w 188"/>
              <a:gd name="T47" fmla="*/ 134 h 180"/>
              <a:gd name="T48" fmla="*/ 124 w 188"/>
              <a:gd name="T49" fmla="*/ 147 h 180"/>
              <a:gd name="T50" fmla="*/ 128 w 188"/>
              <a:gd name="T51" fmla="*/ 155 h 180"/>
              <a:gd name="T52" fmla="*/ 132 w 188"/>
              <a:gd name="T53" fmla="*/ 158 h 180"/>
              <a:gd name="T54" fmla="*/ 137 w 188"/>
              <a:gd name="T55" fmla="*/ 159 h 180"/>
              <a:gd name="T56" fmla="*/ 147 w 188"/>
              <a:gd name="T57" fmla="*/ 155 h 180"/>
              <a:gd name="T58" fmla="*/ 160 w 188"/>
              <a:gd name="T59" fmla="*/ 138 h 180"/>
              <a:gd name="T60" fmla="*/ 172 w 188"/>
              <a:gd name="T61" fmla="*/ 146 h 180"/>
              <a:gd name="T62" fmla="*/ 149 w 188"/>
              <a:gd name="T63" fmla="*/ 173 h 180"/>
              <a:gd name="T64" fmla="*/ 124 w 188"/>
              <a:gd name="T65" fmla="*/ 180 h 180"/>
              <a:gd name="T66" fmla="*/ 111 w 188"/>
              <a:gd name="T67" fmla="*/ 178 h 180"/>
              <a:gd name="T68" fmla="*/ 101 w 188"/>
              <a:gd name="T69" fmla="*/ 169 h 180"/>
              <a:gd name="T70" fmla="*/ 94 w 188"/>
              <a:gd name="T71" fmla="*/ 149 h 180"/>
              <a:gd name="T72" fmla="*/ 87 w 188"/>
              <a:gd name="T73" fmla="*/ 113 h 180"/>
              <a:gd name="T74" fmla="*/ 85 w 188"/>
              <a:gd name="T75" fmla="*/ 113 h 180"/>
              <a:gd name="T76" fmla="*/ 57 w 188"/>
              <a:gd name="T77" fmla="*/ 153 h 180"/>
              <a:gd name="T78" fmla="*/ 41 w 188"/>
              <a:gd name="T79" fmla="*/ 170 h 180"/>
              <a:gd name="T80" fmla="*/ 29 w 188"/>
              <a:gd name="T81" fmla="*/ 178 h 180"/>
              <a:gd name="T82" fmla="*/ 14 w 188"/>
              <a:gd name="T83" fmla="*/ 180 h 180"/>
              <a:gd name="T84" fmla="*/ 0 w 188"/>
              <a:gd name="T85" fmla="*/ 178 h 180"/>
              <a:gd name="T86" fmla="*/ 7 w 188"/>
              <a:gd name="T87" fmla="*/ 145 h 180"/>
              <a:gd name="T88" fmla="*/ 20 w 188"/>
              <a:gd name="T89" fmla="*/ 145 h 180"/>
              <a:gd name="T90" fmla="*/ 26 w 188"/>
              <a:gd name="T91" fmla="*/ 153 h 180"/>
              <a:gd name="T92" fmla="*/ 32 w 188"/>
              <a:gd name="T93" fmla="*/ 151 h 180"/>
              <a:gd name="T94" fmla="*/ 40 w 188"/>
              <a:gd name="T95" fmla="*/ 145 h 180"/>
              <a:gd name="T96" fmla="*/ 54 w 188"/>
              <a:gd name="T97" fmla="*/ 128 h 180"/>
              <a:gd name="T98" fmla="*/ 82 w 188"/>
              <a:gd name="T99" fmla="*/ 95 h 180"/>
              <a:gd name="T100" fmla="*/ 76 w 188"/>
              <a:gd name="T101" fmla="*/ 67 h 180"/>
              <a:gd name="T102" fmla="*/ 70 w 188"/>
              <a:gd name="T103" fmla="*/ 42 h 180"/>
              <a:gd name="T104" fmla="*/ 65 w 188"/>
              <a:gd name="T105" fmla="*/ 27 h 180"/>
              <a:gd name="T106" fmla="*/ 60 w 188"/>
              <a:gd name="T107" fmla="*/ 22 h 180"/>
              <a:gd name="T108" fmla="*/ 55 w 188"/>
              <a:gd name="T109" fmla="*/ 21 h 180"/>
              <a:gd name="T110" fmla="*/ 48 w 188"/>
              <a:gd name="T111" fmla="*/ 23 h 180"/>
              <a:gd name="T112" fmla="*/ 41 w 188"/>
              <a:gd name="T113" fmla="*/ 29 h 180"/>
              <a:gd name="T114" fmla="*/ 31 w 188"/>
              <a:gd name="T115" fmla="*/ 42 h 180"/>
              <a:gd name="T116" fmla="*/ 19 w 188"/>
              <a:gd name="T117" fmla="*/ 34 h 180"/>
              <a:gd name="T118" fmla="*/ 41 w 188"/>
              <a:gd name="T119" fmla="*/ 8 h 180"/>
              <a:gd name="T120" fmla="*/ 67 w 188"/>
              <a:gd name="T121" fmla="*/ 0 h 1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88" h="180">
                <a:moveTo>
                  <a:pt x="67" y="0"/>
                </a:moveTo>
                <a:cubicBezTo>
                  <a:pt x="70" y="0"/>
                  <a:pt x="74" y="0"/>
                  <a:pt x="76" y="1"/>
                </a:cubicBezTo>
                <a:cubicBezTo>
                  <a:pt x="79" y="2"/>
                  <a:pt x="82" y="3"/>
                  <a:pt x="84" y="5"/>
                </a:cubicBezTo>
                <a:cubicBezTo>
                  <a:pt x="86" y="7"/>
                  <a:pt x="88" y="9"/>
                  <a:pt x="90" y="12"/>
                </a:cubicBezTo>
                <a:cubicBezTo>
                  <a:pt x="92" y="15"/>
                  <a:pt x="93" y="18"/>
                  <a:pt x="95" y="23"/>
                </a:cubicBezTo>
                <a:cubicBezTo>
                  <a:pt x="96" y="28"/>
                  <a:pt x="98" y="34"/>
                  <a:pt x="99" y="41"/>
                </a:cubicBezTo>
                <a:cubicBezTo>
                  <a:pt x="101" y="48"/>
                  <a:pt x="102" y="56"/>
                  <a:pt x="103" y="63"/>
                </a:cubicBezTo>
                <a:lnTo>
                  <a:pt x="105" y="63"/>
                </a:lnTo>
                <a:cubicBezTo>
                  <a:pt x="117" y="47"/>
                  <a:pt x="125" y="35"/>
                  <a:pt x="132" y="27"/>
                </a:cubicBezTo>
                <a:cubicBezTo>
                  <a:pt x="138" y="20"/>
                  <a:pt x="143" y="14"/>
                  <a:pt x="147" y="10"/>
                </a:cubicBezTo>
                <a:cubicBezTo>
                  <a:pt x="151" y="6"/>
                  <a:pt x="155" y="4"/>
                  <a:pt x="159" y="2"/>
                </a:cubicBezTo>
                <a:cubicBezTo>
                  <a:pt x="163" y="1"/>
                  <a:pt x="168" y="0"/>
                  <a:pt x="174" y="0"/>
                </a:cubicBezTo>
                <a:cubicBezTo>
                  <a:pt x="180" y="0"/>
                  <a:pt x="184" y="1"/>
                  <a:pt x="188" y="2"/>
                </a:cubicBezTo>
                <a:lnTo>
                  <a:pt x="181" y="35"/>
                </a:lnTo>
                <a:lnTo>
                  <a:pt x="168" y="35"/>
                </a:lnTo>
                <a:cubicBezTo>
                  <a:pt x="167" y="30"/>
                  <a:pt x="165" y="28"/>
                  <a:pt x="162" y="28"/>
                </a:cubicBezTo>
                <a:cubicBezTo>
                  <a:pt x="160" y="28"/>
                  <a:pt x="159" y="28"/>
                  <a:pt x="158" y="28"/>
                </a:cubicBezTo>
                <a:cubicBezTo>
                  <a:pt x="157" y="29"/>
                  <a:pt x="155" y="29"/>
                  <a:pt x="154" y="31"/>
                </a:cubicBezTo>
                <a:cubicBezTo>
                  <a:pt x="152" y="32"/>
                  <a:pt x="149" y="34"/>
                  <a:pt x="146" y="38"/>
                </a:cubicBezTo>
                <a:cubicBezTo>
                  <a:pt x="142" y="41"/>
                  <a:pt x="139" y="46"/>
                  <a:pt x="134" y="51"/>
                </a:cubicBezTo>
                <a:cubicBezTo>
                  <a:pt x="130" y="56"/>
                  <a:pt x="126" y="61"/>
                  <a:pt x="121" y="67"/>
                </a:cubicBezTo>
                <a:lnTo>
                  <a:pt x="109" y="82"/>
                </a:lnTo>
                <a:cubicBezTo>
                  <a:pt x="111" y="94"/>
                  <a:pt x="113" y="104"/>
                  <a:pt x="115" y="113"/>
                </a:cubicBezTo>
                <a:cubicBezTo>
                  <a:pt x="117" y="121"/>
                  <a:pt x="119" y="128"/>
                  <a:pt x="120" y="134"/>
                </a:cubicBezTo>
                <a:cubicBezTo>
                  <a:pt x="122" y="140"/>
                  <a:pt x="123" y="144"/>
                  <a:pt x="124" y="147"/>
                </a:cubicBezTo>
                <a:cubicBezTo>
                  <a:pt x="125" y="151"/>
                  <a:pt x="127" y="153"/>
                  <a:pt x="128" y="155"/>
                </a:cubicBezTo>
                <a:cubicBezTo>
                  <a:pt x="129" y="156"/>
                  <a:pt x="131" y="158"/>
                  <a:pt x="132" y="158"/>
                </a:cubicBezTo>
                <a:cubicBezTo>
                  <a:pt x="133" y="159"/>
                  <a:pt x="135" y="159"/>
                  <a:pt x="137" y="159"/>
                </a:cubicBezTo>
                <a:cubicBezTo>
                  <a:pt x="140" y="159"/>
                  <a:pt x="143" y="158"/>
                  <a:pt x="147" y="155"/>
                </a:cubicBezTo>
                <a:cubicBezTo>
                  <a:pt x="150" y="153"/>
                  <a:pt x="154" y="147"/>
                  <a:pt x="160" y="138"/>
                </a:cubicBezTo>
                <a:lnTo>
                  <a:pt x="172" y="146"/>
                </a:lnTo>
                <a:cubicBezTo>
                  <a:pt x="163" y="159"/>
                  <a:pt x="156" y="168"/>
                  <a:pt x="149" y="173"/>
                </a:cubicBezTo>
                <a:cubicBezTo>
                  <a:pt x="142" y="178"/>
                  <a:pt x="134" y="180"/>
                  <a:pt x="124" y="180"/>
                </a:cubicBezTo>
                <a:cubicBezTo>
                  <a:pt x="119" y="180"/>
                  <a:pt x="114" y="180"/>
                  <a:pt x="111" y="178"/>
                </a:cubicBezTo>
                <a:cubicBezTo>
                  <a:pt x="107" y="176"/>
                  <a:pt x="104" y="173"/>
                  <a:pt x="101" y="169"/>
                </a:cubicBezTo>
                <a:cubicBezTo>
                  <a:pt x="99" y="164"/>
                  <a:pt x="96" y="158"/>
                  <a:pt x="94" y="149"/>
                </a:cubicBezTo>
                <a:cubicBezTo>
                  <a:pt x="90" y="134"/>
                  <a:pt x="88" y="122"/>
                  <a:pt x="87" y="113"/>
                </a:cubicBezTo>
                <a:lnTo>
                  <a:pt x="85" y="113"/>
                </a:lnTo>
                <a:cubicBezTo>
                  <a:pt x="72" y="132"/>
                  <a:pt x="63" y="145"/>
                  <a:pt x="57" y="153"/>
                </a:cubicBezTo>
                <a:cubicBezTo>
                  <a:pt x="50" y="160"/>
                  <a:pt x="45" y="166"/>
                  <a:pt x="41" y="170"/>
                </a:cubicBezTo>
                <a:cubicBezTo>
                  <a:pt x="37" y="174"/>
                  <a:pt x="33" y="177"/>
                  <a:pt x="29" y="178"/>
                </a:cubicBezTo>
                <a:cubicBezTo>
                  <a:pt x="25" y="180"/>
                  <a:pt x="20" y="180"/>
                  <a:pt x="14" y="180"/>
                </a:cubicBezTo>
                <a:cubicBezTo>
                  <a:pt x="8" y="180"/>
                  <a:pt x="3" y="180"/>
                  <a:pt x="0" y="178"/>
                </a:cubicBezTo>
                <a:lnTo>
                  <a:pt x="7" y="145"/>
                </a:lnTo>
                <a:lnTo>
                  <a:pt x="20" y="145"/>
                </a:lnTo>
                <a:cubicBezTo>
                  <a:pt x="21" y="150"/>
                  <a:pt x="23" y="153"/>
                  <a:pt x="26" y="153"/>
                </a:cubicBezTo>
                <a:cubicBezTo>
                  <a:pt x="28" y="153"/>
                  <a:pt x="30" y="152"/>
                  <a:pt x="32" y="151"/>
                </a:cubicBezTo>
                <a:cubicBezTo>
                  <a:pt x="34" y="150"/>
                  <a:pt x="36" y="148"/>
                  <a:pt x="40" y="145"/>
                </a:cubicBezTo>
                <a:cubicBezTo>
                  <a:pt x="43" y="141"/>
                  <a:pt x="48" y="136"/>
                  <a:pt x="54" y="128"/>
                </a:cubicBezTo>
                <a:cubicBezTo>
                  <a:pt x="61" y="121"/>
                  <a:pt x="70" y="110"/>
                  <a:pt x="82" y="95"/>
                </a:cubicBezTo>
                <a:cubicBezTo>
                  <a:pt x="80" y="85"/>
                  <a:pt x="78" y="76"/>
                  <a:pt x="76" y="67"/>
                </a:cubicBezTo>
                <a:cubicBezTo>
                  <a:pt x="74" y="58"/>
                  <a:pt x="72" y="50"/>
                  <a:pt x="70" y="42"/>
                </a:cubicBezTo>
                <a:cubicBezTo>
                  <a:pt x="68" y="35"/>
                  <a:pt x="66" y="30"/>
                  <a:pt x="65" y="27"/>
                </a:cubicBezTo>
                <a:cubicBezTo>
                  <a:pt x="63" y="25"/>
                  <a:pt x="62" y="23"/>
                  <a:pt x="60" y="22"/>
                </a:cubicBezTo>
                <a:cubicBezTo>
                  <a:pt x="59" y="21"/>
                  <a:pt x="57" y="21"/>
                  <a:pt x="55" y="21"/>
                </a:cubicBezTo>
                <a:cubicBezTo>
                  <a:pt x="52" y="21"/>
                  <a:pt x="50" y="21"/>
                  <a:pt x="48" y="23"/>
                </a:cubicBezTo>
                <a:cubicBezTo>
                  <a:pt x="46" y="24"/>
                  <a:pt x="43" y="26"/>
                  <a:pt x="41" y="29"/>
                </a:cubicBezTo>
                <a:cubicBezTo>
                  <a:pt x="38" y="32"/>
                  <a:pt x="35" y="36"/>
                  <a:pt x="31" y="42"/>
                </a:cubicBezTo>
                <a:lnTo>
                  <a:pt x="19" y="34"/>
                </a:lnTo>
                <a:cubicBezTo>
                  <a:pt x="27" y="23"/>
                  <a:pt x="34" y="14"/>
                  <a:pt x="41" y="8"/>
                </a:cubicBezTo>
                <a:cubicBezTo>
                  <a:pt x="49" y="3"/>
                  <a:pt x="57" y="0"/>
                  <a:pt x="67" y="0"/>
                </a:cubicBez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254" name="Freeform 294">
            <a:extLst>
              <a:ext uri="{FF2B5EF4-FFF2-40B4-BE49-F238E27FC236}">
                <a16:creationId xmlns:a16="http://schemas.microsoft.com/office/drawing/2014/main" id="{4C4A4EAD-21A2-0B26-797C-8EEA6F6AF13B}"/>
              </a:ext>
            </a:extLst>
          </p:cNvPr>
          <p:cNvSpPr>
            <a:spLocks/>
          </p:cNvSpPr>
          <p:nvPr/>
        </p:nvSpPr>
        <p:spPr bwMode="auto">
          <a:xfrm>
            <a:off x="7477145" y="3088662"/>
            <a:ext cx="96838" cy="123825"/>
          </a:xfrm>
          <a:custGeom>
            <a:avLst/>
            <a:gdLst>
              <a:gd name="T0" fmla="*/ 59 w 203"/>
              <a:gd name="T1" fmla="*/ 0 h 257"/>
              <a:gd name="T2" fmla="*/ 72 w 203"/>
              <a:gd name="T3" fmla="*/ 2 h 257"/>
              <a:gd name="T4" fmla="*/ 79 w 203"/>
              <a:gd name="T5" fmla="*/ 7 h 257"/>
              <a:gd name="T6" fmla="*/ 86 w 203"/>
              <a:gd name="T7" fmla="*/ 16 h 257"/>
              <a:gd name="T8" fmla="*/ 91 w 203"/>
              <a:gd name="T9" fmla="*/ 30 h 257"/>
              <a:gd name="T10" fmla="*/ 95 w 203"/>
              <a:gd name="T11" fmla="*/ 51 h 257"/>
              <a:gd name="T12" fmla="*/ 104 w 203"/>
              <a:gd name="T13" fmla="*/ 101 h 257"/>
              <a:gd name="T14" fmla="*/ 111 w 203"/>
              <a:gd name="T15" fmla="*/ 149 h 257"/>
              <a:gd name="T16" fmla="*/ 141 w 203"/>
              <a:gd name="T17" fmla="*/ 99 h 257"/>
              <a:gd name="T18" fmla="*/ 159 w 203"/>
              <a:gd name="T19" fmla="*/ 56 h 257"/>
              <a:gd name="T20" fmla="*/ 164 w 203"/>
              <a:gd name="T21" fmla="*/ 27 h 257"/>
              <a:gd name="T22" fmla="*/ 161 w 203"/>
              <a:gd name="T23" fmla="*/ 15 h 257"/>
              <a:gd name="T24" fmla="*/ 148 w 203"/>
              <a:gd name="T25" fmla="*/ 12 h 257"/>
              <a:gd name="T26" fmla="*/ 150 w 203"/>
              <a:gd name="T27" fmla="*/ 3 h 257"/>
              <a:gd name="T28" fmla="*/ 198 w 203"/>
              <a:gd name="T29" fmla="*/ 3 h 257"/>
              <a:gd name="T30" fmla="*/ 203 w 203"/>
              <a:gd name="T31" fmla="*/ 12 h 257"/>
              <a:gd name="T32" fmla="*/ 165 w 203"/>
              <a:gd name="T33" fmla="*/ 93 h 257"/>
              <a:gd name="T34" fmla="*/ 112 w 203"/>
              <a:gd name="T35" fmla="*/ 178 h 257"/>
              <a:gd name="T36" fmla="*/ 64 w 203"/>
              <a:gd name="T37" fmla="*/ 236 h 257"/>
              <a:gd name="T38" fmla="*/ 38 w 203"/>
              <a:gd name="T39" fmla="*/ 253 h 257"/>
              <a:gd name="T40" fmla="*/ 17 w 203"/>
              <a:gd name="T41" fmla="*/ 257 h 257"/>
              <a:gd name="T42" fmla="*/ 8 w 203"/>
              <a:gd name="T43" fmla="*/ 256 h 257"/>
              <a:gd name="T44" fmla="*/ 0 w 203"/>
              <a:gd name="T45" fmla="*/ 255 h 257"/>
              <a:gd name="T46" fmla="*/ 8 w 203"/>
              <a:gd name="T47" fmla="*/ 219 h 257"/>
              <a:gd name="T48" fmla="*/ 23 w 203"/>
              <a:gd name="T49" fmla="*/ 219 h 257"/>
              <a:gd name="T50" fmla="*/ 31 w 203"/>
              <a:gd name="T51" fmla="*/ 231 h 257"/>
              <a:gd name="T52" fmla="*/ 55 w 203"/>
              <a:gd name="T53" fmla="*/ 218 h 257"/>
              <a:gd name="T54" fmla="*/ 88 w 203"/>
              <a:gd name="T55" fmla="*/ 178 h 257"/>
              <a:gd name="T56" fmla="*/ 74 w 203"/>
              <a:gd name="T57" fmla="*/ 101 h 257"/>
              <a:gd name="T58" fmla="*/ 61 w 203"/>
              <a:gd name="T59" fmla="*/ 41 h 257"/>
              <a:gd name="T60" fmla="*/ 53 w 203"/>
              <a:gd name="T61" fmla="*/ 23 h 257"/>
              <a:gd name="T62" fmla="*/ 47 w 203"/>
              <a:gd name="T63" fmla="*/ 21 h 257"/>
              <a:gd name="T64" fmla="*/ 36 w 203"/>
              <a:gd name="T65" fmla="*/ 26 h 257"/>
              <a:gd name="T66" fmla="*/ 23 w 203"/>
              <a:gd name="T67" fmla="*/ 42 h 257"/>
              <a:gd name="T68" fmla="*/ 11 w 203"/>
              <a:gd name="T69" fmla="*/ 34 h 257"/>
              <a:gd name="T70" fmla="*/ 35 w 203"/>
              <a:gd name="T71" fmla="*/ 8 h 257"/>
              <a:gd name="T72" fmla="*/ 59 w 203"/>
              <a:gd name="T73" fmla="*/ 0 h 2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203" h="257">
                <a:moveTo>
                  <a:pt x="59" y="0"/>
                </a:moveTo>
                <a:cubicBezTo>
                  <a:pt x="64" y="0"/>
                  <a:pt x="69" y="0"/>
                  <a:pt x="72" y="2"/>
                </a:cubicBezTo>
                <a:cubicBezTo>
                  <a:pt x="75" y="3"/>
                  <a:pt x="77" y="4"/>
                  <a:pt x="79" y="7"/>
                </a:cubicBezTo>
                <a:cubicBezTo>
                  <a:pt x="82" y="9"/>
                  <a:pt x="84" y="12"/>
                  <a:pt x="86" y="16"/>
                </a:cubicBezTo>
                <a:cubicBezTo>
                  <a:pt x="88" y="20"/>
                  <a:pt x="89" y="25"/>
                  <a:pt x="91" y="30"/>
                </a:cubicBezTo>
                <a:cubicBezTo>
                  <a:pt x="92" y="35"/>
                  <a:pt x="94" y="42"/>
                  <a:pt x="95" y="51"/>
                </a:cubicBezTo>
                <a:cubicBezTo>
                  <a:pt x="99" y="67"/>
                  <a:pt x="101" y="84"/>
                  <a:pt x="104" y="101"/>
                </a:cubicBezTo>
                <a:cubicBezTo>
                  <a:pt x="107" y="118"/>
                  <a:pt x="109" y="134"/>
                  <a:pt x="111" y="149"/>
                </a:cubicBezTo>
                <a:cubicBezTo>
                  <a:pt x="123" y="132"/>
                  <a:pt x="133" y="116"/>
                  <a:pt x="141" y="99"/>
                </a:cubicBezTo>
                <a:cubicBezTo>
                  <a:pt x="149" y="83"/>
                  <a:pt x="155" y="68"/>
                  <a:pt x="159" y="56"/>
                </a:cubicBezTo>
                <a:cubicBezTo>
                  <a:pt x="163" y="44"/>
                  <a:pt x="164" y="35"/>
                  <a:pt x="164" y="27"/>
                </a:cubicBezTo>
                <a:cubicBezTo>
                  <a:pt x="164" y="21"/>
                  <a:pt x="163" y="18"/>
                  <a:pt x="161" y="15"/>
                </a:cubicBezTo>
                <a:cubicBezTo>
                  <a:pt x="158" y="13"/>
                  <a:pt x="154" y="12"/>
                  <a:pt x="148" y="12"/>
                </a:cubicBezTo>
                <a:lnTo>
                  <a:pt x="150" y="3"/>
                </a:lnTo>
                <a:lnTo>
                  <a:pt x="198" y="3"/>
                </a:lnTo>
                <a:lnTo>
                  <a:pt x="203" y="12"/>
                </a:lnTo>
                <a:cubicBezTo>
                  <a:pt x="194" y="37"/>
                  <a:pt x="181" y="64"/>
                  <a:pt x="165" y="93"/>
                </a:cubicBezTo>
                <a:cubicBezTo>
                  <a:pt x="150" y="122"/>
                  <a:pt x="132" y="150"/>
                  <a:pt x="112" y="178"/>
                </a:cubicBezTo>
                <a:cubicBezTo>
                  <a:pt x="93" y="204"/>
                  <a:pt x="77" y="224"/>
                  <a:pt x="64" y="236"/>
                </a:cubicBezTo>
                <a:cubicBezTo>
                  <a:pt x="55" y="244"/>
                  <a:pt x="46" y="250"/>
                  <a:pt x="38" y="253"/>
                </a:cubicBezTo>
                <a:cubicBezTo>
                  <a:pt x="31" y="256"/>
                  <a:pt x="24" y="257"/>
                  <a:pt x="17" y="257"/>
                </a:cubicBezTo>
                <a:cubicBezTo>
                  <a:pt x="14" y="257"/>
                  <a:pt x="11" y="257"/>
                  <a:pt x="8" y="256"/>
                </a:cubicBezTo>
                <a:cubicBezTo>
                  <a:pt x="5" y="256"/>
                  <a:pt x="2" y="256"/>
                  <a:pt x="0" y="255"/>
                </a:cubicBezTo>
                <a:lnTo>
                  <a:pt x="8" y="219"/>
                </a:lnTo>
                <a:lnTo>
                  <a:pt x="23" y="219"/>
                </a:lnTo>
                <a:cubicBezTo>
                  <a:pt x="23" y="227"/>
                  <a:pt x="25" y="231"/>
                  <a:pt x="31" y="231"/>
                </a:cubicBezTo>
                <a:cubicBezTo>
                  <a:pt x="38" y="231"/>
                  <a:pt x="46" y="227"/>
                  <a:pt x="55" y="218"/>
                </a:cubicBezTo>
                <a:cubicBezTo>
                  <a:pt x="65" y="209"/>
                  <a:pt x="76" y="196"/>
                  <a:pt x="88" y="178"/>
                </a:cubicBezTo>
                <a:cubicBezTo>
                  <a:pt x="85" y="156"/>
                  <a:pt x="80" y="131"/>
                  <a:pt x="74" y="101"/>
                </a:cubicBezTo>
                <a:cubicBezTo>
                  <a:pt x="67" y="68"/>
                  <a:pt x="63" y="49"/>
                  <a:pt x="61" y="41"/>
                </a:cubicBezTo>
                <a:cubicBezTo>
                  <a:pt x="59" y="32"/>
                  <a:pt x="56" y="26"/>
                  <a:pt x="53" y="23"/>
                </a:cubicBezTo>
                <a:cubicBezTo>
                  <a:pt x="51" y="22"/>
                  <a:pt x="49" y="21"/>
                  <a:pt x="47" y="21"/>
                </a:cubicBezTo>
                <a:cubicBezTo>
                  <a:pt x="43" y="21"/>
                  <a:pt x="39" y="22"/>
                  <a:pt x="36" y="26"/>
                </a:cubicBezTo>
                <a:cubicBezTo>
                  <a:pt x="32" y="29"/>
                  <a:pt x="28" y="34"/>
                  <a:pt x="23" y="42"/>
                </a:cubicBezTo>
                <a:lnTo>
                  <a:pt x="11" y="34"/>
                </a:lnTo>
                <a:cubicBezTo>
                  <a:pt x="20" y="22"/>
                  <a:pt x="27" y="13"/>
                  <a:pt x="35" y="8"/>
                </a:cubicBezTo>
                <a:cubicBezTo>
                  <a:pt x="42" y="2"/>
                  <a:pt x="50" y="0"/>
                  <a:pt x="59" y="0"/>
                </a:cubicBez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255" name="Freeform 295">
            <a:extLst>
              <a:ext uri="{FF2B5EF4-FFF2-40B4-BE49-F238E27FC236}">
                <a16:creationId xmlns:a16="http://schemas.microsoft.com/office/drawing/2014/main" id="{BF887EF9-4556-C9BC-6400-0E65443A9C5E}"/>
              </a:ext>
            </a:extLst>
          </p:cNvPr>
          <p:cNvSpPr>
            <a:spLocks/>
          </p:cNvSpPr>
          <p:nvPr/>
        </p:nvSpPr>
        <p:spPr bwMode="auto">
          <a:xfrm>
            <a:off x="7500957" y="3047387"/>
            <a:ext cx="71438" cy="33337"/>
          </a:xfrm>
          <a:custGeom>
            <a:avLst/>
            <a:gdLst>
              <a:gd name="T0" fmla="*/ 19 w 45"/>
              <a:gd name="T1" fmla="*/ 0 h 21"/>
              <a:gd name="T2" fmla="*/ 27 w 45"/>
              <a:gd name="T3" fmla="*/ 0 h 21"/>
              <a:gd name="T4" fmla="*/ 45 w 45"/>
              <a:gd name="T5" fmla="*/ 18 h 21"/>
              <a:gd name="T6" fmla="*/ 42 w 45"/>
              <a:gd name="T7" fmla="*/ 21 h 21"/>
              <a:gd name="T8" fmla="*/ 23 w 45"/>
              <a:gd name="T9" fmla="*/ 7 h 21"/>
              <a:gd name="T10" fmla="*/ 22 w 45"/>
              <a:gd name="T11" fmla="*/ 7 h 21"/>
              <a:gd name="T12" fmla="*/ 3 w 45"/>
              <a:gd name="T13" fmla="*/ 21 h 21"/>
              <a:gd name="T14" fmla="*/ 0 w 45"/>
              <a:gd name="T15" fmla="*/ 18 h 21"/>
              <a:gd name="T16" fmla="*/ 19 w 45"/>
              <a:gd name="T17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5" h="21">
                <a:moveTo>
                  <a:pt x="19" y="0"/>
                </a:moveTo>
                <a:lnTo>
                  <a:pt x="27" y="0"/>
                </a:lnTo>
                <a:lnTo>
                  <a:pt x="45" y="18"/>
                </a:lnTo>
                <a:lnTo>
                  <a:pt x="42" y="21"/>
                </a:lnTo>
                <a:lnTo>
                  <a:pt x="23" y="7"/>
                </a:lnTo>
                <a:lnTo>
                  <a:pt x="22" y="7"/>
                </a:lnTo>
                <a:lnTo>
                  <a:pt x="3" y="21"/>
                </a:lnTo>
                <a:lnTo>
                  <a:pt x="0" y="18"/>
                </a:lnTo>
                <a:lnTo>
                  <a:pt x="19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467" name="梯形 1466">
            <a:extLst>
              <a:ext uri="{FF2B5EF4-FFF2-40B4-BE49-F238E27FC236}">
                <a16:creationId xmlns:a16="http://schemas.microsoft.com/office/drawing/2014/main" id="{CC4F1380-F377-EFD6-F489-34A42C9A6D57}"/>
              </a:ext>
            </a:extLst>
          </p:cNvPr>
          <p:cNvSpPr/>
          <p:nvPr/>
        </p:nvSpPr>
        <p:spPr>
          <a:xfrm rot="16200000">
            <a:off x="5639655" y="2111232"/>
            <a:ext cx="725488" cy="822972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468" name="文本框 1467">
            <a:extLst>
              <a:ext uri="{FF2B5EF4-FFF2-40B4-BE49-F238E27FC236}">
                <a16:creationId xmlns:a16="http://schemas.microsoft.com/office/drawing/2014/main" id="{B445FC7A-FEA9-FEC3-71D4-3E04E318650A}"/>
              </a:ext>
            </a:extLst>
          </p:cNvPr>
          <p:cNvSpPr txBox="1"/>
          <p:nvPr/>
        </p:nvSpPr>
        <p:spPr>
          <a:xfrm>
            <a:off x="5439570" y="3027821"/>
            <a:ext cx="11288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SR model</a:t>
            </a:r>
            <a:endParaRPr lang="zh-CN" altLang="en-US" dirty="0"/>
          </a:p>
        </p:txBody>
      </p:sp>
      <p:cxnSp>
        <p:nvCxnSpPr>
          <p:cNvPr id="1470" name="直接箭头连接符 1469">
            <a:extLst>
              <a:ext uri="{FF2B5EF4-FFF2-40B4-BE49-F238E27FC236}">
                <a16:creationId xmlns:a16="http://schemas.microsoft.com/office/drawing/2014/main" id="{A168B695-5A7C-B5B3-8191-BABBF17BC4CB}"/>
              </a:ext>
            </a:extLst>
          </p:cNvPr>
          <p:cNvCxnSpPr>
            <a:stCxn id="33" idx="3"/>
            <a:endCxn id="1467" idx="0"/>
          </p:cNvCxnSpPr>
          <p:nvPr/>
        </p:nvCxnSpPr>
        <p:spPr>
          <a:xfrm>
            <a:off x="4967392" y="2522513"/>
            <a:ext cx="623521" cy="2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71" name="直接箭头连接符 1470">
            <a:extLst>
              <a:ext uri="{FF2B5EF4-FFF2-40B4-BE49-F238E27FC236}">
                <a16:creationId xmlns:a16="http://schemas.microsoft.com/office/drawing/2014/main" id="{17650E5A-78C5-1DCD-547F-7D2D48E9BB2B}"/>
              </a:ext>
            </a:extLst>
          </p:cNvPr>
          <p:cNvCxnSpPr>
            <a:cxnSpLocks/>
            <a:stCxn id="1467" idx="2"/>
            <a:endCxn id="1251" idx="1"/>
          </p:cNvCxnSpPr>
          <p:nvPr/>
        </p:nvCxnSpPr>
        <p:spPr>
          <a:xfrm>
            <a:off x="6413885" y="2522718"/>
            <a:ext cx="629873" cy="47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74" name="文本框 1473">
                <a:extLst>
                  <a:ext uri="{FF2B5EF4-FFF2-40B4-BE49-F238E27FC236}">
                    <a16:creationId xmlns:a16="http://schemas.microsoft.com/office/drawing/2014/main" id="{4BD3440A-9159-BEE7-A2F1-8CE57C296A88}"/>
                  </a:ext>
                </a:extLst>
              </p:cNvPr>
              <p:cNvSpPr txBox="1"/>
              <p:nvPr/>
            </p:nvSpPr>
            <p:spPr>
              <a:xfrm>
                <a:off x="8319907" y="2159974"/>
                <a:ext cx="6125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𝑐𝑙𝑎𝑠𝑠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474" name="文本框 1473">
                <a:extLst>
                  <a:ext uri="{FF2B5EF4-FFF2-40B4-BE49-F238E27FC236}">
                    <a16:creationId xmlns:a16="http://schemas.microsoft.com/office/drawing/2014/main" id="{4BD3440A-9159-BEE7-A2F1-8CE57C296A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19907" y="2159974"/>
                <a:ext cx="612539" cy="276999"/>
              </a:xfrm>
              <a:prstGeom prst="rect">
                <a:avLst/>
              </a:prstGeom>
              <a:blipFill>
                <a:blip r:embed="rId6"/>
                <a:stretch>
                  <a:fillRect l="-9000" r="-4000" b="-1521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75" name="文本框 1474">
                <a:extLst>
                  <a:ext uri="{FF2B5EF4-FFF2-40B4-BE49-F238E27FC236}">
                    <a16:creationId xmlns:a16="http://schemas.microsoft.com/office/drawing/2014/main" id="{D11E81A9-6D04-B87D-8A75-B49053704832}"/>
                  </a:ext>
                </a:extLst>
              </p:cNvPr>
              <p:cNvSpPr txBox="1"/>
              <p:nvPr/>
            </p:nvSpPr>
            <p:spPr>
              <a:xfrm>
                <a:off x="8392714" y="2608464"/>
                <a:ext cx="4669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𝑟𝑒𝑐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475" name="文本框 1474">
                <a:extLst>
                  <a:ext uri="{FF2B5EF4-FFF2-40B4-BE49-F238E27FC236}">
                    <a16:creationId xmlns:a16="http://schemas.microsoft.com/office/drawing/2014/main" id="{D11E81A9-6D04-B87D-8A75-B490537048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2714" y="2608464"/>
                <a:ext cx="466923" cy="276999"/>
              </a:xfrm>
              <a:prstGeom prst="rect">
                <a:avLst/>
              </a:prstGeom>
              <a:blipFill>
                <a:blip r:embed="rId7"/>
                <a:stretch>
                  <a:fillRect l="-11842" b="-1111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77" name="直接箭头连接符 1476">
            <a:extLst>
              <a:ext uri="{FF2B5EF4-FFF2-40B4-BE49-F238E27FC236}">
                <a16:creationId xmlns:a16="http://schemas.microsoft.com/office/drawing/2014/main" id="{2D041606-BCA9-928F-8009-2FDBD7056633}"/>
              </a:ext>
            </a:extLst>
          </p:cNvPr>
          <p:cNvCxnSpPr>
            <a:stCxn id="34" idx="3"/>
            <a:endCxn id="1474" idx="1"/>
          </p:cNvCxnSpPr>
          <p:nvPr/>
        </p:nvCxnSpPr>
        <p:spPr>
          <a:xfrm flipV="1">
            <a:off x="7935932" y="2298474"/>
            <a:ext cx="383975" cy="216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79" name="直接箭头连接符 1478">
            <a:extLst>
              <a:ext uri="{FF2B5EF4-FFF2-40B4-BE49-F238E27FC236}">
                <a16:creationId xmlns:a16="http://schemas.microsoft.com/office/drawing/2014/main" id="{96F51D60-18C5-3719-6556-D2849FCE1CD8}"/>
              </a:ext>
            </a:extLst>
          </p:cNvPr>
          <p:cNvCxnSpPr>
            <a:stCxn id="34" idx="3"/>
            <a:endCxn id="1475" idx="1"/>
          </p:cNvCxnSpPr>
          <p:nvPr/>
        </p:nvCxnSpPr>
        <p:spPr>
          <a:xfrm>
            <a:off x="7935932" y="2515074"/>
            <a:ext cx="456782" cy="2318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81" name="直接连接符 1480">
            <a:extLst>
              <a:ext uri="{FF2B5EF4-FFF2-40B4-BE49-F238E27FC236}">
                <a16:creationId xmlns:a16="http://schemas.microsoft.com/office/drawing/2014/main" id="{AFD3B124-BBD2-3B26-00C7-08A5D918C77F}"/>
              </a:ext>
            </a:extLst>
          </p:cNvPr>
          <p:cNvCxnSpPr/>
          <p:nvPr/>
        </p:nvCxnSpPr>
        <p:spPr>
          <a:xfrm>
            <a:off x="3457237" y="3564177"/>
            <a:ext cx="6055629" cy="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484" name="Picture 225">
            <a:extLst>
              <a:ext uri="{FF2B5EF4-FFF2-40B4-BE49-F238E27FC236}">
                <a16:creationId xmlns:a16="http://schemas.microsoft.com/office/drawing/2014/main" id="{36E7CFDF-7789-9B89-AB92-6B2B6C88EC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2527" y="4381743"/>
            <a:ext cx="737954" cy="71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85" name="Rectangle 226">
            <a:extLst>
              <a:ext uri="{FF2B5EF4-FFF2-40B4-BE49-F238E27FC236}">
                <a16:creationId xmlns:a16="http://schemas.microsoft.com/office/drawing/2014/main" id="{93E1C3C6-72BB-6730-7BE5-E097599D68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7055" y="4381744"/>
            <a:ext cx="730250" cy="708025"/>
          </a:xfrm>
          <a:prstGeom prst="rect">
            <a:avLst/>
          </a:prstGeom>
          <a:noFill/>
          <a:ln w="952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pic>
        <p:nvPicPr>
          <p:cNvPr id="1486" name="Picture 227">
            <a:extLst>
              <a:ext uri="{FF2B5EF4-FFF2-40B4-BE49-F238E27FC236}">
                <a16:creationId xmlns:a16="http://schemas.microsoft.com/office/drawing/2014/main" id="{9A9A1097-A0ED-38FE-9A4E-C8FEB9FA7C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3671" y="4265269"/>
            <a:ext cx="892174" cy="950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87" name="Rectangle 228">
            <a:extLst>
              <a:ext uri="{FF2B5EF4-FFF2-40B4-BE49-F238E27FC236}">
                <a16:creationId xmlns:a16="http://schemas.microsoft.com/office/drawing/2014/main" id="{752E4303-6029-B795-7496-EDE2985178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0495" y="4262093"/>
            <a:ext cx="895350" cy="932450"/>
          </a:xfrm>
          <a:prstGeom prst="rect">
            <a:avLst/>
          </a:prstGeom>
          <a:noFill/>
          <a:ln w="952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488" name="Freeform 293">
            <a:extLst>
              <a:ext uri="{FF2B5EF4-FFF2-40B4-BE49-F238E27FC236}">
                <a16:creationId xmlns:a16="http://schemas.microsoft.com/office/drawing/2014/main" id="{7201ADD4-E2F1-7ABD-514F-E49036197ADD}"/>
              </a:ext>
            </a:extLst>
          </p:cNvPr>
          <p:cNvSpPr>
            <a:spLocks/>
          </p:cNvSpPr>
          <p:nvPr/>
        </p:nvSpPr>
        <p:spPr bwMode="auto">
          <a:xfrm>
            <a:off x="4026143" y="5204069"/>
            <a:ext cx="88900" cy="85725"/>
          </a:xfrm>
          <a:custGeom>
            <a:avLst/>
            <a:gdLst>
              <a:gd name="T0" fmla="*/ 67 w 188"/>
              <a:gd name="T1" fmla="*/ 0 h 180"/>
              <a:gd name="T2" fmla="*/ 76 w 188"/>
              <a:gd name="T3" fmla="*/ 1 h 180"/>
              <a:gd name="T4" fmla="*/ 84 w 188"/>
              <a:gd name="T5" fmla="*/ 5 h 180"/>
              <a:gd name="T6" fmla="*/ 90 w 188"/>
              <a:gd name="T7" fmla="*/ 12 h 180"/>
              <a:gd name="T8" fmla="*/ 95 w 188"/>
              <a:gd name="T9" fmla="*/ 23 h 180"/>
              <a:gd name="T10" fmla="*/ 99 w 188"/>
              <a:gd name="T11" fmla="*/ 41 h 180"/>
              <a:gd name="T12" fmla="*/ 103 w 188"/>
              <a:gd name="T13" fmla="*/ 63 h 180"/>
              <a:gd name="T14" fmla="*/ 105 w 188"/>
              <a:gd name="T15" fmla="*/ 63 h 180"/>
              <a:gd name="T16" fmla="*/ 132 w 188"/>
              <a:gd name="T17" fmla="*/ 27 h 180"/>
              <a:gd name="T18" fmla="*/ 147 w 188"/>
              <a:gd name="T19" fmla="*/ 10 h 180"/>
              <a:gd name="T20" fmla="*/ 159 w 188"/>
              <a:gd name="T21" fmla="*/ 2 h 180"/>
              <a:gd name="T22" fmla="*/ 174 w 188"/>
              <a:gd name="T23" fmla="*/ 0 h 180"/>
              <a:gd name="T24" fmla="*/ 188 w 188"/>
              <a:gd name="T25" fmla="*/ 2 h 180"/>
              <a:gd name="T26" fmla="*/ 181 w 188"/>
              <a:gd name="T27" fmla="*/ 35 h 180"/>
              <a:gd name="T28" fmla="*/ 168 w 188"/>
              <a:gd name="T29" fmla="*/ 35 h 180"/>
              <a:gd name="T30" fmla="*/ 162 w 188"/>
              <a:gd name="T31" fmla="*/ 28 h 180"/>
              <a:gd name="T32" fmla="*/ 158 w 188"/>
              <a:gd name="T33" fmla="*/ 28 h 180"/>
              <a:gd name="T34" fmla="*/ 154 w 188"/>
              <a:gd name="T35" fmla="*/ 31 h 180"/>
              <a:gd name="T36" fmla="*/ 146 w 188"/>
              <a:gd name="T37" fmla="*/ 38 h 180"/>
              <a:gd name="T38" fmla="*/ 134 w 188"/>
              <a:gd name="T39" fmla="*/ 51 h 180"/>
              <a:gd name="T40" fmla="*/ 121 w 188"/>
              <a:gd name="T41" fmla="*/ 67 h 180"/>
              <a:gd name="T42" fmla="*/ 109 w 188"/>
              <a:gd name="T43" fmla="*/ 82 h 180"/>
              <a:gd name="T44" fmla="*/ 115 w 188"/>
              <a:gd name="T45" fmla="*/ 113 h 180"/>
              <a:gd name="T46" fmla="*/ 120 w 188"/>
              <a:gd name="T47" fmla="*/ 134 h 180"/>
              <a:gd name="T48" fmla="*/ 124 w 188"/>
              <a:gd name="T49" fmla="*/ 147 h 180"/>
              <a:gd name="T50" fmla="*/ 128 w 188"/>
              <a:gd name="T51" fmla="*/ 155 h 180"/>
              <a:gd name="T52" fmla="*/ 132 w 188"/>
              <a:gd name="T53" fmla="*/ 158 h 180"/>
              <a:gd name="T54" fmla="*/ 137 w 188"/>
              <a:gd name="T55" fmla="*/ 159 h 180"/>
              <a:gd name="T56" fmla="*/ 147 w 188"/>
              <a:gd name="T57" fmla="*/ 155 h 180"/>
              <a:gd name="T58" fmla="*/ 160 w 188"/>
              <a:gd name="T59" fmla="*/ 138 h 180"/>
              <a:gd name="T60" fmla="*/ 172 w 188"/>
              <a:gd name="T61" fmla="*/ 146 h 180"/>
              <a:gd name="T62" fmla="*/ 149 w 188"/>
              <a:gd name="T63" fmla="*/ 173 h 180"/>
              <a:gd name="T64" fmla="*/ 124 w 188"/>
              <a:gd name="T65" fmla="*/ 180 h 180"/>
              <a:gd name="T66" fmla="*/ 111 w 188"/>
              <a:gd name="T67" fmla="*/ 178 h 180"/>
              <a:gd name="T68" fmla="*/ 101 w 188"/>
              <a:gd name="T69" fmla="*/ 169 h 180"/>
              <a:gd name="T70" fmla="*/ 94 w 188"/>
              <a:gd name="T71" fmla="*/ 149 h 180"/>
              <a:gd name="T72" fmla="*/ 87 w 188"/>
              <a:gd name="T73" fmla="*/ 113 h 180"/>
              <a:gd name="T74" fmla="*/ 85 w 188"/>
              <a:gd name="T75" fmla="*/ 113 h 180"/>
              <a:gd name="T76" fmla="*/ 57 w 188"/>
              <a:gd name="T77" fmla="*/ 153 h 180"/>
              <a:gd name="T78" fmla="*/ 41 w 188"/>
              <a:gd name="T79" fmla="*/ 170 h 180"/>
              <a:gd name="T80" fmla="*/ 29 w 188"/>
              <a:gd name="T81" fmla="*/ 178 h 180"/>
              <a:gd name="T82" fmla="*/ 14 w 188"/>
              <a:gd name="T83" fmla="*/ 180 h 180"/>
              <a:gd name="T84" fmla="*/ 0 w 188"/>
              <a:gd name="T85" fmla="*/ 178 h 180"/>
              <a:gd name="T86" fmla="*/ 7 w 188"/>
              <a:gd name="T87" fmla="*/ 145 h 180"/>
              <a:gd name="T88" fmla="*/ 20 w 188"/>
              <a:gd name="T89" fmla="*/ 145 h 180"/>
              <a:gd name="T90" fmla="*/ 26 w 188"/>
              <a:gd name="T91" fmla="*/ 153 h 180"/>
              <a:gd name="T92" fmla="*/ 32 w 188"/>
              <a:gd name="T93" fmla="*/ 151 h 180"/>
              <a:gd name="T94" fmla="*/ 40 w 188"/>
              <a:gd name="T95" fmla="*/ 145 h 180"/>
              <a:gd name="T96" fmla="*/ 54 w 188"/>
              <a:gd name="T97" fmla="*/ 128 h 180"/>
              <a:gd name="T98" fmla="*/ 82 w 188"/>
              <a:gd name="T99" fmla="*/ 95 h 180"/>
              <a:gd name="T100" fmla="*/ 76 w 188"/>
              <a:gd name="T101" fmla="*/ 67 h 180"/>
              <a:gd name="T102" fmla="*/ 70 w 188"/>
              <a:gd name="T103" fmla="*/ 42 h 180"/>
              <a:gd name="T104" fmla="*/ 65 w 188"/>
              <a:gd name="T105" fmla="*/ 27 h 180"/>
              <a:gd name="T106" fmla="*/ 60 w 188"/>
              <a:gd name="T107" fmla="*/ 22 h 180"/>
              <a:gd name="T108" fmla="*/ 55 w 188"/>
              <a:gd name="T109" fmla="*/ 21 h 180"/>
              <a:gd name="T110" fmla="*/ 48 w 188"/>
              <a:gd name="T111" fmla="*/ 23 h 180"/>
              <a:gd name="T112" fmla="*/ 41 w 188"/>
              <a:gd name="T113" fmla="*/ 29 h 180"/>
              <a:gd name="T114" fmla="*/ 31 w 188"/>
              <a:gd name="T115" fmla="*/ 42 h 180"/>
              <a:gd name="T116" fmla="*/ 19 w 188"/>
              <a:gd name="T117" fmla="*/ 34 h 180"/>
              <a:gd name="T118" fmla="*/ 41 w 188"/>
              <a:gd name="T119" fmla="*/ 8 h 180"/>
              <a:gd name="T120" fmla="*/ 67 w 188"/>
              <a:gd name="T121" fmla="*/ 0 h 1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88" h="180">
                <a:moveTo>
                  <a:pt x="67" y="0"/>
                </a:moveTo>
                <a:cubicBezTo>
                  <a:pt x="70" y="0"/>
                  <a:pt x="74" y="0"/>
                  <a:pt x="76" y="1"/>
                </a:cubicBezTo>
                <a:cubicBezTo>
                  <a:pt x="79" y="2"/>
                  <a:pt x="82" y="3"/>
                  <a:pt x="84" y="5"/>
                </a:cubicBezTo>
                <a:cubicBezTo>
                  <a:pt x="86" y="7"/>
                  <a:pt x="88" y="9"/>
                  <a:pt x="90" y="12"/>
                </a:cubicBezTo>
                <a:cubicBezTo>
                  <a:pt x="92" y="15"/>
                  <a:pt x="93" y="18"/>
                  <a:pt x="95" y="23"/>
                </a:cubicBezTo>
                <a:cubicBezTo>
                  <a:pt x="96" y="28"/>
                  <a:pt x="98" y="34"/>
                  <a:pt x="99" y="41"/>
                </a:cubicBezTo>
                <a:cubicBezTo>
                  <a:pt x="101" y="48"/>
                  <a:pt x="102" y="56"/>
                  <a:pt x="103" y="63"/>
                </a:cubicBezTo>
                <a:lnTo>
                  <a:pt x="105" y="63"/>
                </a:lnTo>
                <a:cubicBezTo>
                  <a:pt x="117" y="47"/>
                  <a:pt x="125" y="35"/>
                  <a:pt x="132" y="27"/>
                </a:cubicBezTo>
                <a:cubicBezTo>
                  <a:pt x="138" y="20"/>
                  <a:pt x="143" y="14"/>
                  <a:pt x="147" y="10"/>
                </a:cubicBezTo>
                <a:cubicBezTo>
                  <a:pt x="151" y="6"/>
                  <a:pt x="155" y="4"/>
                  <a:pt x="159" y="2"/>
                </a:cubicBezTo>
                <a:cubicBezTo>
                  <a:pt x="163" y="1"/>
                  <a:pt x="168" y="0"/>
                  <a:pt x="174" y="0"/>
                </a:cubicBezTo>
                <a:cubicBezTo>
                  <a:pt x="180" y="0"/>
                  <a:pt x="184" y="1"/>
                  <a:pt x="188" y="2"/>
                </a:cubicBezTo>
                <a:lnTo>
                  <a:pt x="181" y="35"/>
                </a:lnTo>
                <a:lnTo>
                  <a:pt x="168" y="35"/>
                </a:lnTo>
                <a:cubicBezTo>
                  <a:pt x="167" y="30"/>
                  <a:pt x="165" y="28"/>
                  <a:pt x="162" y="28"/>
                </a:cubicBezTo>
                <a:cubicBezTo>
                  <a:pt x="160" y="28"/>
                  <a:pt x="159" y="28"/>
                  <a:pt x="158" y="28"/>
                </a:cubicBezTo>
                <a:cubicBezTo>
                  <a:pt x="157" y="29"/>
                  <a:pt x="155" y="29"/>
                  <a:pt x="154" y="31"/>
                </a:cubicBezTo>
                <a:cubicBezTo>
                  <a:pt x="152" y="32"/>
                  <a:pt x="149" y="34"/>
                  <a:pt x="146" y="38"/>
                </a:cubicBezTo>
                <a:cubicBezTo>
                  <a:pt x="142" y="41"/>
                  <a:pt x="139" y="46"/>
                  <a:pt x="134" y="51"/>
                </a:cubicBezTo>
                <a:cubicBezTo>
                  <a:pt x="130" y="56"/>
                  <a:pt x="126" y="61"/>
                  <a:pt x="121" y="67"/>
                </a:cubicBezTo>
                <a:lnTo>
                  <a:pt x="109" y="82"/>
                </a:lnTo>
                <a:cubicBezTo>
                  <a:pt x="111" y="94"/>
                  <a:pt x="113" y="104"/>
                  <a:pt x="115" y="113"/>
                </a:cubicBezTo>
                <a:cubicBezTo>
                  <a:pt x="117" y="121"/>
                  <a:pt x="119" y="128"/>
                  <a:pt x="120" y="134"/>
                </a:cubicBezTo>
                <a:cubicBezTo>
                  <a:pt x="122" y="140"/>
                  <a:pt x="123" y="144"/>
                  <a:pt x="124" y="147"/>
                </a:cubicBezTo>
                <a:cubicBezTo>
                  <a:pt x="125" y="151"/>
                  <a:pt x="127" y="153"/>
                  <a:pt x="128" y="155"/>
                </a:cubicBezTo>
                <a:cubicBezTo>
                  <a:pt x="129" y="156"/>
                  <a:pt x="131" y="158"/>
                  <a:pt x="132" y="158"/>
                </a:cubicBezTo>
                <a:cubicBezTo>
                  <a:pt x="133" y="159"/>
                  <a:pt x="135" y="159"/>
                  <a:pt x="137" y="159"/>
                </a:cubicBezTo>
                <a:cubicBezTo>
                  <a:pt x="140" y="159"/>
                  <a:pt x="143" y="158"/>
                  <a:pt x="147" y="155"/>
                </a:cubicBezTo>
                <a:cubicBezTo>
                  <a:pt x="150" y="153"/>
                  <a:pt x="154" y="147"/>
                  <a:pt x="160" y="138"/>
                </a:cubicBezTo>
                <a:lnTo>
                  <a:pt x="172" y="146"/>
                </a:lnTo>
                <a:cubicBezTo>
                  <a:pt x="163" y="159"/>
                  <a:pt x="156" y="168"/>
                  <a:pt x="149" y="173"/>
                </a:cubicBezTo>
                <a:cubicBezTo>
                  <a:pt x="142" y="178"/>
                  <a:pt x="134" y="180"/>
                  <a:pt x="124" y="180"/>
                </a:cubicBezTo>
                <a:cubicBezTo>
                  <a:pt x="119" y="180"/>
                  <a:pt x="114" y="180"/>
                  <a:pt x="111" y="178"/>
                </a:cubicBezTo>
                <a:cubicBezTo>
                  <a:pt x="107" y="176"/>
                  <a:pt x="104" y="173"/>
                  <a:pt x="101" y="169"/>
                </a:cubicBezTo>
                <a:cubicBezTo>
                  <a:pt x="99" y="164"/>
                  <a:pt x="96" y="158"/>
                  <a:pt x="94" y="149"/>
                </a:cubicBezTo>
                <a:cubicBezTo>
                  <a:pt x="90" y="134"/>
                  <a:pt x="88" y="122"/>
                  <a:pt x="87" y="113"/>
                </a:cubicBezTo>
                <a:lnTo>
                  <a:pt x="85" y="113"/>
                </a:lnTo>
                <a:cubicBezTo>
                  <a:pt x="72" y="132"/>
                  <a:pt x="63" y="145"/>
                  <a:pt x="57" y="153"/>
                </a:cubicBezTo>
                <a:cubicBezTo>
                  <a:pt x="50" y="160"/>
                  <a:pt x="45" y="166"/>
                  <a:pt x="41" y="170"/>
                </a:cubicBezTo>
                <a:cubicBezTo>
                  <a:pt x="37" y="174"/>
                  <a:pt x="33" y="177"/>
                  <a:pt x="29" y="178"/>
                </a:cubicBezTo>
                <a:cubicBezTo>
                  <a:pt x="25" y="180"/>
                  <a:pt x="20" y="180"/>
                  <a:pt x="14" y="180"/>
                </a:cubicBezTo>
                <a:cubicBezTo>
                  <a:pt x="8" y="180"/>
                  <a:pt x="3" y="180"/>
                  <a:pt x="0" y="178"/>
                </a:cubicBezTo>
                <a:lnTo>
                  <a:pt x="7" y="145"/>
                </a:lnTo>
                <a:lnTo>
                  <a:pt x="20" y="145"/>
                </a:lnTo>
                <a:cubicBezTo>
                  <a:pt x="21" y="150"/>
                  <a:pt x="23" y="153"/>
                  <a:pt x="26" y="153"/>
                </a:cubicBezTo>
                <a:cubicBezTo>
                  <a:pt x="28" y="153"/>
                  <a:pt x="30" y="152"/>
                  <a:pt x="32" y="151"/>
                </a:cubicBezTo>
                <a:cubicBezTo>
                  <a:pt x="34" y="150"/>
                  <a:pt x="36" y="148"/>
                  <a:pt x="40" y="145"/>
                </a:cubicBezTo>
                <a:cubicBezTo>
                  <a:pt x="43" y="141"/>
                  <a:pt x="48" y="136"/>
                  <a:pt x="54" y="128"/>
                </a:cubicBezTo>
                <a:cubicBezTo>
                  <a:pt x="61" y="121"/>
                  <a:pt x="70" y="110"/>
                  <a:pt x="82" y="95"/>
                </a:cubicBezTo>
                <a:cubicBezTo>
                  <a:pt x="80" y="85"/>
                  <a:pt x="78" y="76"/>
                  <a:pt x="76" y="67"/>
                </a:cubicBezTo>
                <a:cubicBezTo>
                  <a:pt x="74" y="58"/>
                  <a:pt x="72" y="50"/>
                  <a:pt x="70" y="42"/>
                </a:cubicBezTo>
                <a:cubicBezTo>
                  <a:pt x="68" y="35"/>
                  <a:pt x="66" y="30"/>
                  <a:pt x="65" y="27"/>
                </a:cubicBezTo>
                <a:cubicBezTo>
                  <a:pt x="63" y="25"/>
                  <a:pt x="62" y="23"/>
                  <a:pt x="60" y="22"/>
                </a:cubicBezTo>
                <a:cubicBezTo>
                  <a:pt x="59" y="21"/>
                  <a:pt x="57" y="21"/>
                  <a:pt x="55" y="21"/>
                </a:cubicBezTo>
                <a:cubicBezTo>
                  <a:pt x="52" y="21"/>
                  <a:pt x="50" y="21"/>
                  <a:pt x="48" y="23"/>
                </a:cubicBezTo>
                <a:cubicBezTo>
                  <a:pt x="46" y="24"/>
                  <a:pt x="43" y="26"/>
                  <a:pt x="41" y="29"/>
                </a:cubicBezTo>
                <a:cubicBezTo>
                  <a:pt x="38" y="32"/>
                  <a:pt x="35" y="36"/>
                  <a:pt x="31" y="42"/>
                </a:cubicBezTo>
                <a:lnTo>
                  <a:pt x="19" y="34"/>
                </a:lnTo>
                <a:cubicBezTo>
                  <a:pt x="27" y="23"/>
                  <a:pt x="34" y="14"/>
                  <a:pt x="41" y="8"/>
                </a:cubicBezTo>
                <a:cubicBezTo>
                  <a:pt x="49" y="3"/>
                  <a:pt x="57" y="0"/>
                  <a:pt x="67" y="0"/>
                </a:cubicBez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489" name="Freeform 294">
            <a:extLst>
              <a:ext uri="{FF2B5EF4-FFF2-40B4-BE49-F238E27FC236}">
                <a16:creationId xmlns:a16="http://schemas.microsoft.com/office/drawing/2014/main" id="{54740ACF-9E6C-2242-9AEE-F790B2F43E37}"/>
              </a:ext>
            </a:extLst>
          </p:cNvPr>
          <p:cNvSpPr>
            <a:spLocks/>
          </p:cNvSpPr>
          <p:nvPr/>
        </p:nvSpPr>
        <p:spPr bwMode="auto">
          <a:xfrm>
            <a:off x="6947058" y="5301906"/>
            <a:ext cx="96838" cy="123825"/>
          </a:xfrm>
          <a:custGeom>
            <a:avLst/>
            <a:gdLst>
              <a:gd name="T0" fmla="*/ 59 w 203"/>
              <a:gd name="T1" fmla="*/ 0 h 257"/>
              <a:gd name="T2" fmla="*/ 72 w 203"/>
              <a:gd name="T3" fmla="*/ 2 h 257"/>
              <a:gd name="T4" fmla="*/ 79 w 203"/>
              <a:gd name="T5" fmla="*/ 7 h 257"/>
              <a:gd name="T6" fmla="*/ 86 w 203"/>
              <a:gd name="T7" fmla="*/ 16 h 257"/>
              <a:gd name="T8" fmla="*/ 91 w 203"/>
              <a:gd name="T9" fmla="*/ 30 h 257"/>
              <a:gd name="T10" fmla="*/ 95 w 203"/>
              <a:gd name="T11" fmla="*/ 51 h 257"/>
              <a:gd name="T12" fmla="*/ 104 w 203"/>
              <a:gd name="T13" fmla="*/ 101 h 257"/>
              <a:gd name="T14" fmla="*/ 111 w 203"/>
              <a:gd name="T15" fmla="*/ 149 h 257"/>
              <a:gd name="T16" fmla="*/ 141 w 203"/>
              <a:gd name="T17" fmla="*/ 99 h 257"/>
              <a:gd name="T18" fmla="*/ 159 w 203"/>
              <a:gd name="T19" fmla="*/ 56 h 257"/>
              <a:gd name="T20" fmla="*/ 164 w 203"/>
              <a:gd name="T21" fmla="*/ 27 h 257"/>
              <a:gd name="T22" fmla="*/ 161 w 203"/>
              <a:gd name="T23" fmla="*/ 15 h 257"/>
              <a:gd name="T24" fmla="*/ 148 w 203"/>
              <a:gd name="T25" fmla="*/ 12 h 257"/>
              <a:gd name="T26" fmla="*/ 150 w 203"/>
              <a:gd name="T27" fmla="*/ 3 h 257"/>
              <a:gd name="T28" fmla="*/ 198 w 203"/>
              <a:gd name="T29" fmla="*/ 3 h 257"/>
              <a:gd name="T30" fmla="*/ 203 w 203"/>
              <a:gd name="T31" fmla="*/ 12 h 257"/>
              <a:gd name="T32" fmla="*/ 165 w 203"/>
              <a:gd name="T33" fmla="*/ 93 h 257"/>
              <a:gd name="T34" fmla="*/ 112 w 203"/>
              <a:gd name="T35" fmla="*/ 178 h 257"/>
              <a:gd name="T36" fmla="*/ 64 w 203"/>
              <a:gd name="T37" fmla="*/ 236 h 257"/>
              <a:gd name="T38" fmla="*/ 38 w 203"/>
              <a:gd name="T39" fmla="*/ 253 h 257"/>
              <a:gd name="T40" fmla="*/ 17 w 203"/>
              <a:gd name="T41" fmla="*/ 257 h 257"/>
              <a:gd name="T42" fmla="*/ 8 w 203"/>
              <a:gd name="T43" fmla="*/ 256 h 257"/>
              <a:gd name="T44" fmla="*/ 0 w 203"/>
              <a:gd name="T45" fmla="*/ 255 h 257"/>
              <a:gd name="T46" fmla="*/ 8 w 203"/>
              <a:gd name="T47" fmla="*/ 219 h 257"/>
              <a:gd name="T48" fmla="*/ 23 w 203"/>
              <a:gd name="T49" fmla="*/ 219 h 257"/>
              <a:gd name="T50" fmla="*/ 31 w 203"/>
              <a:gd name="T51" fmla="*/ 231 h 257"/>
              <a:gd name="T52" fmla="*/ 55 w 203"/>
              <a:gd name="T53" fmla="*/ 218 h 257"/>
              <a:gd name="T54" fmla="*/ 88 w 203"/>
              <a:gd name="T55" fmla="*/ 178 h 257"/>
              <a:gd name="T56" fmla="*/ 74 w 203"/>
              <a:gd name="T57" fmla="*/ 101 h 257"/>
              <a:gd name="T58" fmla="*/ 61 w 203"/>
              <a:gd name="T59" fmla="*/ 41 h 257"/>
              <a:gd name="T60" fmla="*/ 53 w 203"/>
              <a:gd name="T61" fmla="*/ 23 h 257"/>
              <a:gd name="T62" fmla="*/ 47 w 203"/>
              <a:gd name="T63" fmla="*/ 21 h 257"/>
              <a:gd name="T64" fmla="*/ 36 w 203"/>
              <a:gd name="T65" fmla="*/ 26 h 257"/>
              <a:gd name="T66" fmla="*/ 23 w 203"/>
              <a:gd name="T67" fmla="*/ 42 h 257"/>
              <a:gd name="T68" fmla="*/ 11 w 203"/>
              <a:gd name="T69" fmla="*/ 34 h 257"/>
              <a:gd name="T70" fmla="*/ 35 w 203"/>
              <a:gd name="T71" fmla="*/ 8 h 257"/>
              <a:gd name="T72" fmla="*/ 59 w 203"/>
              <a:gd name="T73" fmla="*/ 0 h 2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203" h="257">
                <a:moveTo>
                  <a:pt x="59" y="0"/>
                </a:moveTo>
                <a:cubicBezTo>
                  <a:pt x="64" y="0"/>
                  <a:pt x="69" y="0"/>
                  <a:pt x="72" y="2"/>
                </a:cubicBezTo>
                <a:cubicBezTo>
                  <a:pt x="75" y="3"/>
                  <a:pt x="77" y="4"/>
                  <a:pt x="79" y="7"/>
                </a:cubicBezTo>
                <a:cubicBezTo>
                  <a:pt x="82" y="9"/>
                  <a:pt x="84" y="12"/>
                  <a:pt x="86" y="16"/>
                </a:cubicBezTo>
                <a:cubicBezTo>
                  <a:pt x="88" y="20"/>
                  <a:pt x="89" y="25"/>
                  <a:pt x="91" y="30"/>
                </a:cubicBezTo>
                <a:cubicBezTo>
                  <a:pt x="92" y="35"/>
                  <a:pt x="94" y="42"/>
                  <a:pt x="95" y="51"/>
                </a:cubicBezTo>
                <a:cubicBezTo>
                  <a:pt x="99" y="67"/>
                  <a:pt x="101" y="84"/>
                  <a:pt x="104" y="101"/>
                </a:cubicBezTo>
                <a:cubicBezTo>
                  <a:pt x="107" y="118"/>
                  <a:pt x="109" y="134"/>
                  <a:pt x="111" y="149"/>
                </a:cubicBezTo>
                <a:cubicBezTo>
                  <a:pt x="123" y="132"/>
                  <a:pt x="133" y="116"/>
                  <a:pt x="141" y="99"/>
                </a:cubicBezTo>
                <a:cubicBezTo>
                  <a:pt x="149" y="83"/>
                  <a:pt x="155" y="68"/>
                  <a:pt x="159" y="56"/>
                </a:cubicBezTo>
                <a:cubicBezTo>
                  <a:pt x="163" y="44"/>
                  <a:pt x="164" y="35"/>
                  <a:pt x="164" y="27"/>
                </a:cubicBezTo>
                <a:cubicBezTo>
                  <a:pt x="164" y="21"/>
                  <a:pt x="163" y="18"/>
                  <a:pt x="161" y="15"/>
                </a:cubicBezTo>
                <a:cubicBezTo>
                  <a:pt x="158" y="13"/>
                  <a:pt x="154" y="12"/>
                  <a:pt x="148" y="12"/>
                </a:cubicBezTo>
                <a:lnTo>
                  <a:pt x="150" y="3"/>
                </a:lnTo>
                <a:lnTo>
                  <a:pt x="198" y="3"/>
                </a:lnTo>
                <a:lnTo>
                  <a:pt x="203" y="12"/>
                </a:lnTo>
                <a:cubicBezTo>
                  <a:pt x="194" y="37"/>
                  <a:pt x="181" y="64"/>
                  <a:pt x="165" y="93"/>
                </a:cubicBezTo>
                <a:cubicBezTo>
                  <a:pt x="150" y="122"/>
                  <a:pt x="132" y="150"/>
                  <a:pt x="112" y="178"/>
                </a:cubicBezTo>
                <a:cubicBezTo>
                  <a:pt x="93" y="204"/>
                  <a:pt x="77" y="224"/>
                  <a:pt x="64" y="236"/>
                </a:cubicBezTo>
                <a:cubicBezTo>
                  <a:pt x="55" y="244"/>
                  <a:pt x="46" y="250"/>
                  <a:pt x="38" y="253"/>
                </a:cubicBezTo>
                <a:cubicBezTo>
                  <a:pt x="31" y="256"/>
                  <a:pt x="24" y="257"/>
                  <a:pt x="17" y="257"/>
                </a:cubicBezTo>
                <a:cubicBezTo>
                  <a:pt x="14" y="257"/>
                  <a:pt x="11" y="257"/>
                  <a:pt x="8" y="256"/>
                </a:cubicBezTo>
                <a:cubicBezTo>
                  <a:pt x="5" y="256"/>
                  <a:pt x="2" y="256"/>
                  <a:pt x="0" y="255"/>
                </a:cubicBezTo>
                <a:lnTo>
                  <a:pt x="8" y="219"/>
                </a:lnTo>
                <a:lnTo>
                  <a:pt x="23" y="219"/>
                </a:lnTo>
                <a:cubicBezTo>
                  <a:pt x="23" y="227"/>
                  <a:pt x="25" y="231"/>
                  <a:pt x="31" y="231"/>
                </a:cubicBezTo>
                <a:cubicBezTo>
                  <a:pt x="38" y="231"/>
                  <a:pt x="46" y="227"/>
                  <a:pt x="55" y="218"/>
                </a:cubicBezTo>
                <a:cubicBezTo>
                  <a:pt x="65" y="209"/>
                  <a:pt x="76" y="196"/>
                  <a:pt x="88" y="178"/>
                </a:cubicBezTo>
                <a:cubicBezTo>
                  <a:pt x="85" y="156"/>
                  <a:pt x="80" y="131"/>
                  <a:pt x="74" y="101"/>
                </a:cubicBezTo>
                <a:cubicBezTo>
                  <a:pt x="67" y="68"/>
                  <a:pt x="63" y="49"/>
                  <a:pt x="61" y="41"/>
                </a:cubicBezTo>
                <a:cubicBezTo>
                  <a:pt x="59" y="32"/>
                  <a:pt x="56" y="26"/>
                  <a:pt x="53" y="23"/>
                </a:cubicBezTo>
                <a:cubicBezTo>
                  <a:pt x="51" y="22"/>
                  <a:pt x="49" y="21"/>
                  <a:pt x="47" y="21"/>
                </a:cubicBezTo>
                <a:cubicBezTo>
                  <a:pt x="43" y="21"/>
                  <a:pt x="39" y="22"/>
                  <a:pt x="36" y="26"/>
                </a:cubicBezTo>
                <a:cubicBezTo>
                  <a:pt x="32" y="29"/>
                  <a:pt x="28" y="34"/>
                  <a:pt x="23" y="42"/>
                </a:cubicBezTo>
                <a:lnTo>
                  <a:pt x="11" y="34"/>
                </a:lnTo>
                <a:cubicBezTo>
                  <a:pt x="20" y="22"/>
                  <a:pt x="27" y="13"/>
                  <a:pt x="35" y="8"/>
                </a:cubicBezTo>
                <a:cubicBezTo>
                  <a:pt x="42" y="2"/>
                  <a:pt x="50" y="0"/>
                  <a:pt x="59" y="0"/>
                </a:cubicBez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490" name="Freeform 295">
            <a:extLst>
              <a:ext uri="{FF2B5EF4-FFF2-40B4-BE49-F238E27FC236}">
                <a16:creationId xmlns:a16="http://schemas.microsoft.com/office/drawing/2014/main" id="{D65059A7-DD63-30C6-9EA7-49A8FA8FE734}"/>
              </a:ext>
            </a:extLst>
          </p:cNvPr>
          <p:cNvSpPr>
            <a:spLocks/>
          </p:cNvSpPr>
          <p:nvPr/>
        </p:nvSpPr>
        <p:spPr bwMode="auto">
          <a:xfrm>
            <a:off x="6970870" y="5260631"/>
            <a:ext cx="71438" cy="33337"/>
          </a:xfrm>
          <a:custGeom>
            <a:avLst/>
            <a:gdLst>
              <a:gd name="T0" fmla="*/ 19 w 45"/>
              <a:gd name="T1" fmla="*/ 0 h 21"/>
              <a:gd name="T2" fmla="*/ 27 w 45"/>
              <a:gd name="T3" fmla="*/ 0 h 21"/>
              <a:gd name="T4" fmla="*/ 45 w 45"/>
              <a:gd name="T5" fmla="*/ 18 h 21"/>
              <a:gd name="T6" fmla="*/ 42 w 45"/>
              <a:gd name="T7" fmla="*/ 21 h 21"/>
              <a:gd name="T8" fmla="*/ 23 w 45"/>
              <a:gd name="T9" fmla="*/ 7 h 21"/>
              <a:gd name="T10" fmla="*/ 22 w 45"/>
              <a:gd name="T11" fmla="*/ 7 h 21"/>
              <a:gd name="T12" fmla="*/ 3 w 45"/>
              <a:gd name="T13" fmla="*/ 21 h 21"/>
              <a:gd name="T14" fmla="*/ 0 w 45"/>
              <a:gd name="T15" fmla="*/ 18 h 21"/>
              <a:gd name="T16" fmla="*/ 19 w 45"/>
              <a:gd name="T17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5" h="21">
                <a:moveTo>
                  <a:pt x="19" y="0"/>
                </a:moveTo>
                <a:lnTo>
                  <a:pt x="27" y="0"/>
                </a:lnTo>
                <a:lnTo>
                  <a:pt x="45" y="18"/>
                </a:lnTo>
                <a:lnTo>
                  <a:pt x="42" y="21"/>
                </a:lnTo>
                <a:lnTo>
                  <a:pt x="23" y="7"/>
                </a:lnTo>
                <a:lnTo>
                  <a:pt x="22" y="7"/>
                </a:lnTo>
                <a:lnTo>
                  <a:pt x="3" y="21"/>
                </a:lnTo>
                <a:lnTo>
                  <a:pt x="0" y="18"/>
                </a:lnTo>
                <a:lnTo>
                  <a:pt x="19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491" name="梯形 1490">
            <a:extLst>
              <a:ext uri="{FF2B5EF4-FFF2-40B4-BE49-F238E27FC236}">
                <a16:creationId xmlns:a16="http://schemas.microsoft.com/office/drawing/2014/main" id="{64A82B4F-1C39-DDD7-BBEF-B53B917CF1BC}"/>
              </a:ext>
            </a:extLst>
          </p:cNvPr>
          <p:cNvSpPr/>
          <p:nvPr/>
        </p:nvSpPr>
        <p:spPr>
          <a:xfrm rot="16200000">
            <a:off x="5109568" y="4324476"/>
            <a:ext cx="725488" cy="822972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492" name="文本框 1491">
            <a:extLst>
              <a:ext uri="{FF2B5EF4-FFF2-40B4-BE49-F238E27FC236}">
                <a16:creationId xmlns:a16="http://schemas.microsoft.com/office/drawing/2014/main" id="{DF471B33-06B2-5259-3F76-13CD6FB1EE5D}"/>
              </a:ext>
            </a:extLst>
          </p:cNvPr>
          <p:cNvSpPr txBox="1"/>
          <p:nvPr/>
        </p:nvSpPr>
        <p:spPr>
          <a:xfrm>
            <a:off x="4909483" y="5241065"/>
            <a:ext cx="11288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SR model</a:t>
            </a:r>
            <a:endParaRPr lang="zh-CN" altLang="en-US" dirty="0"/>
          </a:p>
        </p:txBody>
      </p:sp>
      <p:cxnSp>
        <p:nvCxnSpPr>
          <p:cNvPr id="1493" name="直接箭头连接符 1492">
            <a:extLst>
              <a:ext uri="{FF2B5EF4-FFF2-40B4-BE49-F238E27FC236}">
                <a16:creationId xmlns:a16="http://schemas.microsoft.com/office/drawing/2014/main" id="{B4EB147D-1C43-1AD9-B922-E32400454333}"/>
              </a:ext>
            </a:extLst>
          </p:cNvPr>
          <p:cNvCxnSpPr>
            <a:stCxn id="1485" idx="3"/>
            <a:endCxn id="1491" idx="0"/>
          </p:cNvCxnSpPr>
          <p:nvPr/>
        </p:nvCxnSpPr>
        <p:spPr>
          <a:xfrm>
            <a:off x="4437305" y="4735757"/>
            <a:ext cx="623521" cy="2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94" name="直接箭头连接符 1493">
            <a:extLst>
              <a:ext uri="{FF2B5EF4-FFF2-40B4-BE49-F238E27FC236}">
                <a16:creationId xmlns:a16="http://schemas.microsoft.com/office/drawing/2014/main" id="{86B356FB-5BCE-8DE2-A188-8E52FD31BC40}"/>
              </a:ext>
            </a:extLst>
          </p:cNvPr>
          <p:cNvCxnSpPr>
            <a:cxnSpLocks/>
            <a:stCxn id="1491" idx="2"/>
            <a:endCxn id="1486" idx="1"/>
          </p:cNvCxnSpPr>
          <p:nvPr/>
        </p:nvCxnSpPr>
        <p:spPr>
          <a:xfrm>
            <a:off x="5883798" y="4735962"/>
            <a:ext cx="629873" cy="47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495" name="Picture 225">
            <a:extLst>
              <a:ext uri="{FF2B5EF4-FFF2-40B4-BE49-F238E27FC236}">
                <a16:creationId xmlns:a16="http://schemas.microsoft.com/office/drawing/2014/main" id="{42434080-5C7C-2537-BB66-9562A1D98E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3812" y="4373217"/>
            <a:ext cx="737954" cy="71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496" name="直接箭头连接符 1495">
            <a:extLst>
              <a:ext uri="{FF2B5EF4-FFF2-40B4-BE49-F238E27FC236}">
                <a16:creationId xmlns:a16="http://schemas.microsoft.com/office/drawing/2014/main" id="{CF5BE1ED-237C-D88A-C9A6-8E2A6857D79B}"/>
              </a:ext>
            </a:extLst>
          </p:cNvPr>
          <p:cNvCxnSpPr>
            <a:cxnSpLocks/>
            <a:stCxn id="1487" idx="3"/>
            <a:endCxn id="1495" idx="1"/>
          </p:cNvCxnSpPr>
          <p:nvPr/>
        </p:nvCxnSpPr>
        <p:spPr>
          <a:xfrm>
            <a:off x="7405845" y="4728318"/>
            <a:ext cx="547967" cy="33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99" name="Freeform 293">
            <a:extLst>
              <a:ext uri="{FF2B5EF4-FFF2-40B4-BE49-F238E27FC236}">
                <a16:creationId xmlns:a16="http://schemas.microsoft.com/office/drawing/2014/main" id="{8CBC74DC-E50C-3041-2751-F2150E486F6D}"/>
              </a:ext>
            </a:extLst>
          </p:cNvPr>
          <p:cNvSpPr>
            <a:spLocks/>
          </p:cNvSpPr>
          <p:nvPr/>
        </p:nvSpPr>
        <p:spPr bwMode="auto">
          <a:xfrm>
            <a:off x="8303814" y="5301906"/>
            <a:ext cx="88900" cy="85725"/>
          </a:xfrm>
          <a:custGeom>
            <a:avLst/>
            <a:gdLst>
              <a:gd name="T0" fmla="*/ 67 w 188"/>
              <a:gd name="T1" fmla="*/ 0 h 180"/>
              <a:gd name="T2" fmla="*/ 76 w 188"/>
              <a:gd name="T3" fmla="*/ 1 h 180"/>
              <a:gd name="T4" fmla="*/ 84 w 188"/>
              <a:gd name="T5" fmla="*/ 5 h 180"/>
              <a:gd name="T6" fmla="*/ 90 w 188"/>
              <a:gd name="T7" fmla="*/ 12 h 180"/>
              <a:gd name="T8" fmla="*/ 95 w 188"/>
              <a:gd name="T9" fmla="*/ 23 h 180"/>
              <a:gd name="T10" fmla="*/ 99 w 188"/>
              <a:gd name="T11" fmla="*/ 41 h 180"/>
              <a:gd name="T12" fmla="*/ 103 w 188"/>
              <a:gd name="T13" fmla="*/ 63 h 180"/>
              <a:gd name="T14" fmla="*/ 105 w 188"/>
              <a:gd name="T15" fmla="*/ 63 h 180"/>
              <a:gd name="T16" fmla="*/ 132 w 188"/>
              <a:gd name="T17" fmla="*/ 27 h 180"/>
              <a:gd name="T18" fmla="*/ 147 w 188"/>
              <a:gd name="T19" fmla="*/ 10 h 180"/>
              <a:gd name="T20" fmla="*/ 159 w 188"/>
              <a:gd name="T21" fmla="*/ 2 h 180"/>
              <a:gd name="T22" fmla="*/ 174 w 188"/>
              <a:gd name="T23" fmla="*/ 0 h 180"/>
              <a:gd name="T24" fmla="*/ 188 w 188"/>
              <a:gd name="T25" fmla="*/ 2 h 180"/>
              <a:gd name="T26" fmla="*/ 181 w 188"/>
              <a:gd name="T27" fmla="*/ 35 h 180"/>
              <a:gd name="T28" fmla="*/ 168 w 188"/>
              <a:gd name="T29" fmla="*/ 35 h 180"/>
              <a:gd name="T30" fmla="*/ 162 w 188"/>
              <a:gd name="T31" fmla="*/ 28 h 180"/>
              <a:gd name="T32" fmla="*/ 158 w 188"/>
              <a:gd name="T33" fmla="*/ 28 h 180"/>
              <a:gd name="T34" fmla="*/ 154 w 188"/>
              <a:gd name="T35" fmla="*/ 31 h 180"/>
              <a:gd name="T36" fmla="*/ 146 w 188"/>
              <a:gd name="T37" fmla="*/ 38 h 180"/>
              <a:gd name="T38" fmla="*/ 134 w 188"/>
              <a:gd name="T39" fmla="*/ 51 h 180"/>
              <a:gd name="T40" fmla="*/ 121 w 188"/>
              <a:gd name="T41" fmla="*/ 67 h 180"/>
              <a:gd name="T42" fmla="*/ 109 w 188"/>
              <a:gd name="T43" fmla="*/ 82 h 180"/>
              <a:gd name="T44" fmla="*/ 115 w 188"/>
              <a:gd name="T45" fmla="*/ 113 h 180"/>
              <a:gd name="T46" fmla="*/ 120 w 188"/>
              <a:gd name="T47" fmla="*/ 134 h 180"/>
              <a:gd name="T48" fmla="*/ 124 w 188"/>
              <a:gd name="T49" fmla="*/ 147 h 180"/>
              <a:gd name="T50" fmla="*/ 128 w 188"/>
              <a:gd name="T51" fmla="*/ 155 h 180"/>
              <a:gd name="T52" fmla="*/ 132 w 188"/>
              <a:gd name="T53" fmla="*/ 158 h 180"/>
              <a:gd name="T54" fmla="*/ 137 w 188"/>
              <a:gd name="T55" fmla="*/ 159 h 180"/>
              <a:gd name="T56" fmla="*/ 147 w 188"/>
              <a:gd name="T57" fmla="*/ 155 h 180"/>
              <a:gd name="T58" fmla="*/ 160 w 188"/>
              <a:gd name="T59" fmla="*/ 138 h 180"/>
              <a:gd name="T60" fmla="*/ 172 w 188"/>
              <a:gd name="T61" fmla="*/ 146 h 180"/>
              <a:gd name="T62" fmla="*/ 149 w 188"/>
              <a:gd name="T63" fmla="*/ 173 h 180"/>
              <a:gd name="T64" fmla="*/ 124 w 188"/>
              <a:gd name="T65" fmla="*/ 180 h 180"/>
              <a:gd name="T66" fmla="*/ 111 w 188"/>
              <a:gd name="T67" fmla="*/ 178 h 180"/>
              <a:gd name="T68" fmla="*/ 101 w 188"/>
              <a:gd name="T69" fmla="*/ 169 h 180"/>
              <a:gd name="T70" fmla="*/ 94 w 188"/>
              <a:gd name="T71" fmla="*/ 149 h 180"/>
              <a:gd name="T72" fmla="*/ 87 w 188"/>
              <a:gd name="T73" fmla="*/ 113 h 180"/>
              <a:gd name="T74" fmla="*/ 85 w 188"/>
              <a:gd name="T75" fmla="*/ 113 h 180"/>
              <a:gd name="T76" fmla="*/ 57 w 188"/>
              <a:gd name="T77" fmla="*/ 153 h 180"/>
              <a:gd name="T78" fmla="*/ 41 w 188"/>
              <a:gd name="T79" fmla="*/ 170 h 180"/>
              <a:gd name="T80" fmla="*/ 29 w 188"/>
              <a:gd name="T81" fmla="*/ 178 h 180"/>
              <a:gd name="T82" fmla="*/ 14 w 188"/>
              <a:gd name="T83" fmla="*/ 180 h 180"/>
              <a:gd name="T84" fmla="*/ 0 w 188"/>
              <a:gd name="T85" fmla="*/ 178 h 180"/>
              <a:gd name="T86" fmla="*/ 7 w 188"/>
              <a:gd name="T87" fmla="*/ 145 h 180"/>
              <a:gd name="T88" fmla="*/ 20 w 188"/>
              <a:gd name="T89" fmla="*/ 145 h 180"/>
              <a:gd name="T90" fmla="*/ 26 w 188"/>
              <a:gd name="T91" fmla="*/ 153 h 180"/>
              <a:gd name="T92" fmla="*/ 32 w 188"/>
              <a:gd name="T93" fmla="*/ 151 h 180"/>
              <a:gd name="T94" fmla="*/ 40 w 188"/>
              <a:gd name="T95" fmla="*/ 145 h 180"/>
              <a:gd name="T96" fmla="*/ 54 w 188"/>
              <a:gd name="T97" fmla="*/ 128 h 180"/>
              <a:gd name="T98" fmla="*/ 82 w 188"/>
              <a:gd name="T99" fmla="*/ 95 h 180"/>
              <a:gd name="T100" fmla="*/ 76 w 188"/>
              <a:gd name="T101" fmla="*/ 67 h 180"/>
              <a:gd name="T102" fmla="*/ 70 w 188"/>
              <a:gd name="T103" fmla="*/ 42 h 180"/>
              <a:gd name="T104" fmla="*/ 65 w 188"/>
              <a:gd name="T105" fmla="*/ 27 h 180"/>
              <a:gd name="T106" fmla="*/ 60 w 188"/>
              <a:gd name="T107" fmla="*/ 22 h 180"/>
              <a:gd name="T108" fmla="*/ 55 w 188"/>
              <a:gd name="T109" fmla="*/ 21 h 180"/>
              <a:gd name="T110" fmla="*/ 48 w 188"/>
              <a:gd name="T111" fmla="*/ 23 h 180"/>
              <a:gd name="T112" fmla="*/ 41 w 188"/>
              <a:gd name="T113" fmla="*/ 29 h 180"/>
              <a:gd name="T114" fmla="*/ 31 w 188"/>
              <a:gd name="T115" fmla="*/ 42 h 180"/>
              <a:gd name="T116" fmla="*/ 19 w 188"/>
              <a:gd name="T117" fmla="*/ 34 h 180"/>
              <a:gd name="T118" fmla="*/ 41 w 188"/>
              <a:gd name="T119" fmla="*/ 8 h 180"/>
              <a:gd name="T120" fmla="*/ 67 w 188"/>
              <a:gd name="T121" fmla="*/ 0 h 1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88" h="180">
                <a:moveTo>
                  <a:pt x="67" y="0"/>
                </a:moveTo>
                <a:cubicBezTo>
                  <a:pt x="70" y="0"/>
                  <a:pt x="74" y="0"/>
                  <a:pt x="76" y="1"/>
                </a:cubicBezTo>
                <a:cubicBezTo>
                  <a:pt x="79" y="2"/>
                  <a:pt x="82" y="3"/>
                  <a:pt x="84" y="5"/>
                </a:cubicBezTo>
                <a:cubicBezTo>
                  <a:pt x="86" y="7"/>
                  <a:pt x="88" y="9"/>
                  <a:pt x="90" y="12"/>
                </a:cubicBezTo>
                <a:cubicBezTo>
                  <a:pt x="92" y="15"/>
                  <a:pt x="93" y="18"/>
                  <a:pt x="95" y="23"/>
                </a:cubicBezTo>
                <a:cubicBezTo>
                  <a:pt x="96" y="28"/>
                  <a:pt x="98" y="34"/>
                  <a:pt x="99" y="41"/>
                </a:cubicBezTo>
                <a:cubicBezTo>
                  <a:pt x="101" y="48"/>
                  <a:pt x="102" y="56"/>
                  <a:pt x="103" y="63"/>
                </a:cubicBezTo>
                <a:lnTo>
                  <a:pt x="105" y="63"/>
                </a:lnTo>
                <a:cubicBezTo>
                  <a:pt x="117" y="47"/>
                  <a:pt x="125" y="35"/>
                  <a:pt x="132" y="27"/>
                </a:cubicBezTo>
                <a:cubicBezTo>
                  <a:pt x="138" y="20"/>
                  <a:pt x="143" y="14"/>
                  <a:pt x="147" y="10"/>
                </a:cubicBezTo>
                <a:cubicBezTo>
                  <a:pt x="151" y="6"/>
                  <a:pt x="155" y="4"/>
                  <a:pt x="159" y="2"/>
                </a:cubicBezTo>
                <a:cubicBezTo>
                  <a:pt x="163" y="1"/>
                  <a:pt x="168" y="0"/>
                  <a:pt x="174" y="0"/>
                </a:cubicBezTo>
                <a:cubicBezTo>
                  <a:pt x="180" y="0"/>
                  <a:pt x="184" y="1"/>
                  <a:pt x="188" y="2"/>
                </a:cubicBezTo>
                <a:lnTo>
                  <a:pt x="181" y="35"/>
                </a:lnTo>
                <a:lnTo>
                  <a:pt x="168" y="35"/>
                </a:lnTo>
                <a:cubicBezTo>
                  <a:pt x="167" y="30"/>
                  <a:pt x="165" y="28"/>
                  <a:pt x="162" y="28"/>
                </a:cubicBezTo>
                <a:cubicBezTo>
                  <a:pt x="160" y="28"/>
                  <a:pt x="159" y="28"/>
                  <a:pt x="158" y="28"/>
                </a:cubicBezTo>
                <a:cubicBezTo>
                  <a:pt x="157" y="29"/>
                  <a:pt x="155" y="29"/>
                  <a:pt x="154" y="31"/>
                </a:cubicBezTo>
                <a:cubicBezTo>
                  <a:pt x="152" y="32"/>
                  <a:pt x="149" y="34"/>
                  <a:pt x="146" y="38"/>
                </a:cubicBezTo>
                <a:cubicBezTo>
                  <a:pt x="142" y="41"/>
                  <a:pt x="139" y="46"/>
                  <a:pt x="134" y="51"/>
                </a:cubicBezTo>
                <a:cubicBezTo>
                  <a:pt x="130" y="56"/>
                  <a:pt x="126" y="61"/>
                  <a:pt x="121" y="67"/>
                </a:cubicBezTo>
                <a:lnTo>
                  <a:pt x="109" y="82"/>
                </a:lnTo>
                <a:cubicBezTo>
                  <a:pt x="111" y="94"/>
                  <a:pt x="113" y="104"/>
                  <a:pt x="115" y="113"/>
                </a:cubicBezTo>
                <a:cubicBezTo>
                  <a:pt x="117" y="121"/>
                  <a:pt x="119" y="128"/>
                  <a:pt x="120" y="134"/>
                </a:cubicBezTo>
                <a:cubicBezTo>
                  <a:pt x="122" y="140"/>
                  <a:pt x="123" y="144"/>
                  <a:pt x="124" y="147"/>
                </a:cubicBezTo>
                <a:cubicBezTo>
                  <a:pt x="125" y="151"/>
                  <a:pt x="127" y="153"/>
                  <a:pt x="128" y="155"/>
                </a:cubicBezTo>
                <a:cubicBezTo>
                  <a:pt x="129" y="156"/>
                  <a:pt x="131" y="158"/>
                  <a:pt x="132" y="158"/>
                </a:cubicBezTo>
                <a:cubicBezTo>
                  <a:pt x="133" y="159"/>
                  <a:pt x="135" y="159"/>
                  <a:pt x="137" y="159"/>
                </a:cubicBezTo>
                <a:cubicBezTo>
                  <a:pt x="140" y="159"/>
                  <a:pt x="143" y="158"/>
                  <a:pt x="147" y="155"/>
                </a:cubicBezTo>
                <a:cubicBezTo>
                  <a:pt x="150" y="153"/>
                  <a:pt x="154" y="147"/>
                  <a:pt x="160" y="138"/>
                </a:cubicBezTo>
                <a:lnTo>
                  <a:pt x="172" y="146"/>
                </a:lnTo>
                <a:cubicBezTo>
                  <a:pt x="163" y="159"/>
                  <a:pt x="156" y="168"/>
                  <a:pt x="149" y="173"/>
                </a:cubicBezTo>
                <a:cubicBezTo>
                  <a:pt x="142" y="178"/>
                  <a:pt x="134" y="180"/>
                  <a:pt x="124" y="180"/>
                </a:cubicBezTo>
                <a:cubicBezTo>
                  <a:pt x="119" y="180"/>
                  <a:pt x="114" y="180"/>
                  <a:pt x="111" y="178"/>
                </a:cubicBezTo>
                <a:cubicBezTo>
                  <a:pt x="107" y="176"/>
                  <a:pt x="104" y="173"/>
                  <a:pt x="101" y="169"/>
                </a:cubicBezTo>
                <a:cubicBezTo>
                  <a:pt x="99" y="164"/>
                  <a:pt x="96" y="158"/>
                  <a:pt x="94" y="149"/>
                </a:cubicBezTo>
                <a:cubicBezTo>
                  <a:pt x="90" y="134"/>
                  <a:pt x="88" y="122"/>
                  <a:pt x="87" y="113"/>
                </a:cubicBezTo>
                <a:lnTo>
                  <a:pt x="85" y="113"/>
                </a:lnTo>
                <a:cubicBezTo>
                  <a:pt x="72" y="132"/>
                  <a:pt x="63" y="145"/>
                  <a:pt x="57" y="153"/>
                </a:cubicBezTo>
                <a:cubicBezTo>
                  <a:pt x="50" y="160"/>
                  <a:pt x="45" y="166"/>
                  <a:pt x="41" y="170"/>
                </a:cubicBezTo>
                <a:cubicBezTo>
                  <a:pt x="37" y="174"/>
                  <a:pt x="33" y="177"/>
                  <a:pt x="29" y="178"/>
                </a:cubicBezTo>
                <a:cubicBezTo>
                  <a:pt x="25" y="180"/>
                  <a:pt x="20" y="180"/>
                  <a:pt x="14" y="180"/>
                </a:cubicBezTo>
                <a:cubicBezTo>
                  <a:pt x="8" y="180"/>
                  <a:pt x="3" y="180"/>
                  <a:pt x="0" y="178"/>
                </a:cubicBezTo>
                <a:lnTo>
                  <a:pt x="7" y="145"/>
                </a:lnTo>
                <a:lnTo>
                  <a:pt x="20" y="145"/>
                </a:lnTo>
                <a:cubicBezTo>
                  <a:pt x="21" y="150"/>
                  <a:pt x="23" y="153"/>
                  <a:pt x="26" y="153"/>
                </a:cubicBezTo>
                <a:cubicBezTo>
                  <a:pt x="28" y="153"/>
                  <a:pt x="30" y="152"/>
                  <a:pt x="32" y="151"/>
                </a:cubicBezTo>
                <a:cubicBezTo>
                  <a:pt x="34" y="150"/>
                  <a:pt x="36" y="148"/>
                  <a:pt x="40" y="145"/>
                </a:cubicBezTo>
                <a:cubicBezTo>
                  <a:pt x="43" y="141"/>
                  <a:pt x="48" y="136"/>
                  <a:pt x="54" y="128"/>
                </a:cubicBezTo>
                <a:cubicBezTo>
                  <a:pt x="61" y="121"/>
                  <a:pt x="70" y="110"/>
                  <a:pt x="82" y="95"/>
                </a:cubicBezTo>
                <a:cubicBezTo>
                  <a:pt x="80" y="85"/>
                  <a:pt x="78" y="76"/>
                  <a:pt x="76" y="67"/>
                </a:cubicBezTo>
                <a:cubicBezTo>
                  <a:pt x="74" y="58"/>
                  <a:pt x="72" y="50"/>
                  <a:pt x="70" y="42"/>
                </a:cubicBezTo>
                <a:cubicBezTo>
                  <a:pt x="68" y="35"/>
                  <a:pt x="66" y="30"/>
                  <a:pt x="65" y="27"/>
                </a:cubicBezTo>
                <a:cubicBezTo>
                  <a:pt x="63" y="25"/>
                  <a:pt x="62" y="23"/>
                  <a:pt x="60" y="22"/>
                </a:cubicBezTo>
                <a:cubicBezTo>
                  <a:pt x="59" y="21"/>
                  <a:pt x="57" y="21"/>
                  <a:pt x="55" y="21"/>
                </a:cubicBezTo>
                <a:cubicBezTo>
                  <a:pt x="52" y="21"/>
                  <a:pt x="50" y="21"/>
                  <a:pt x="48" y="23"/>
                </a:cubicBezTo>
                <a:cubicBezTo>
                  <a:pt x="46" y="24"/>
                  <a:pt x="43" y="26"/>
                  <a:pt x="41" y="29"/>
                </a:cubicBezTo>
                <a:cubicBezTo>
                  <a:pt x="38" y="32"/>
                  <a:pt x="35" y="36"/>
                  <a:pt x="31" y="42"/>
                </a:cubicBezTo>
                <a:lnTo>
                  <a:pt x="19" y="34"/>
                </a:lnTo>
                <a:cubicBezTo>
                  <a:pt x="27" y="23"/>
                  <a:pt x="34" y="14"/>
                  <a:pt x="41" y="8"/>
                </a:cubicBezTo>
                <a:cubicBezTo>
                  <a:pt x="49" y="3"/>
                  <a:pt x="57" y="0"/>
                  <a:pt x="67" y="0"/>
                </a:cubicBez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01" name="文本框 1500">
                <a:extLst>
                  <a:ext uri="{FF2B5EF4-FFF2-40B4-BE49-F238E27FC236}">
                    <a16:creationId xmlns:a16="http://schemas.microsoft.com/office/drawing/2014/main" id="{D72C766F-1A59-B4D9-965B-268775E49933}"/>
                  </a:ext>
                </a:extLst>
              </p:cNvPr>
              <p:cNvSpPr txBox="1"/>
              <p:nvPr/>
            </p:nvSpPr>
            <p:spPr>
              <a:xfrm>
                <a:off x="7331033" y="3885355"/>
                <a:ext cx="612539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𝑐𝑙𝑎𝑠𝑠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501" name="文本框 1500">
                <a:extLst>
                  <a:ext uri="{FF2B5EF4-FFF2-40B4-BE49-F238E27FC236}">
                    <a16:creationId xmlns:a16="http://schemas.microsoft.com/office/drawing/2014/main" id="{D72C766F-1A59-B4D9-965B-268775E499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1033" y="3885355"/>
                <a:ext cx="612539" cy="276999"/>
              </a:xfrm>
              <a:prstGeom prst="rect">
                <a:avLst/>
              </a:prstGeom>
              <a:blipFill>
                <a:blip r:embed="rId8"/>
                <a:stretch>
                  <a:fillRect l="-9000" r="-4000" b="-1521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02" name="直接箭头连接符 1501">
            <a:extLst>
              <a:ext uri="{FF2B5EF4-FFF2-40B4-BE49-F238E27FC236}">
                <a16:creationId xmlns:a16="http://schemas.microsoft.com/office/drawing/2014/main" id="{565A7D32-554D-CD63-5ADC-7B5C3C752E07}"/>
              </a:ext>
            </a:extLst>
          </p:cNvPr>
          <p:cNvCxnSpPr>
            <a:cxnSpLocks/>
            <a:stCxn id="1487" idx="0"/>
            <a:endCxn id="1501" idx="1"/>
          </p:cNvCxnSpPr>
          <p:nvPr/>
        </p:nvCxnSpPr>
        <p:spPr>
          <a:xfrm flipV="1">
            <a:off x="6958170" y="4023855"/>
            <a:ext cx="372863" cy="2382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05" name="连接符: 肘形 1504">
            <a:extLst>
              <a:ext uri="{FF2B5EF4-FFF2-40B4-BE49-F238E27FC236}">
                <a16:creationId xmlns:a16="http://schemas.microsoft.com/office/drawing/2014/main" id="{08C6A342-EEE3-5A91-EFD0-5F9A8ECCDF73}"/>
              </a:ext>
            </a:extLst>
          </p:cNvPr>
          <p:cNvCxnSpPr>
            <a:cxnSpLocks/>
            <a:stCxn id="1495" idx="3"/>
            <a:endCxn id="1485" idx="1"/>
          </p:cNvCxnSpPr>
          <p:nvPr/>
        </p:nvCxnSpPr>
        <p:spPr>
          <a:xfrm flipH="1">
            <a:off x="3707055" y="4731698"/>
            <a:ext cx="4984711" cy="4059"/>
          </a:xfrm>
          <a:prstGeom prst="bentConnector5">
            <a:avLst>
              <a:gd name="adj1" fmla="val -4586"/>
              <a:gd name="adj2" fmla="val 26543730"/>
              <a:gd name="adj3" fmla="val 104586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10" name="文本框 1509">
                <a:extLst>
                  <a:ext uri="{FF2B5EF4-FFF2-40B4-BE49-F238E27FC236}">
                    <a16:creationId xmlns:a16="http://schemas.microsoft.com/office/drawing/2014/main" id="{DA81E6ED-52CE-090F-A6B6-429A6153D05D}"/>
                  </a:ext>
                </a:extLst>
              </p:cNvPr>
              <p:cNvSpPr txBox="1"/>
              <p:nvPr/>
            </p:nvSpPr>
            <p:spPr>
              <a:xfrm>
                <a:off x="6018128" y="5839879"/>
                <a:ext cx="4669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𝑟𝑒𝑐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510" name="文本框 1509">
                <a:extLst>
                  <a:ext uri="{FF2B5EF4-FFF2-40B4-BE49-F238E27FC236}">
                    <a16:creationId xmlns:a16="http://schemas.microsoft.com/office/drawing/2014/main" id="{DA81E6ED-52CE-090F-A6B6-429A6153D0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8128" y="5839879"/>
                <a:ext cx="466923" cy="276999"/>
              </a:xfrm>
              <a:prstGeom prst="rect">
                <a:avLst/>
              </a:prstGeom>
              <a:blipFill>
                <a:blip r:embed="rId9"/>
                <a:stretch>
                  <a:fillRect l="-10390" b="-1111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11" name="文本框 1510">
            <a:extLst>
              <a:ext uri="{FF2B5EF4-FFF2-40B4-BE49-F238E27FC236}">
                <a16:creationId xmlns:a16="http://schemas.microsoft.com/office/drawing/2014/main" id="{A2F22ECB-E6F3-3BB0-095B-5F33F5A6221B}"/>
              </a:ext>
            </a:extLst>
          </p:cNvPr>
          <p:cNvSpPr txBox="1"/>
          <p:nvPr/>
        </p:nvSpPr>
        <p:spPr>
          <a:xfrm>
            <a:off x="1782417" y="2608464"/>
            <a:ext cx="1043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Real pair</a:t>
            </a:r>
            <a:endParaRPr lang="zh-CN" altLang="en-US" dirty="0"/>
          </a:p>
        </p:txBody>
      </p:sp>
      <p:sp>
        <p:nvSpPr>
          <p:cNvPr id="1512" name="文本框 1511">
            <a:extLst>
              <a:ext uri="{FF2B5EF4-FFF2-40B4-BE49-F238E27FC236}">
                <a16:creationId xmlns:a16="http://schemas.microsoft.com/office/drawing/2014/main" id="{30F3A73A-7CF9-3935-DF1A-43ED452D0C64}"/>
              </a:ext>
            </a:extLst>
          </p:cNvPr>
          <p:cNvSpPr txBox="1"/>
          <p:nvPr/>
        </p:nvSpPr>
        <p:spPr>
          <a:xfrm>
            <a:off x="1468765" y="4932574"/>
            <a:ext cx="13580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Pseudo pair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24107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2987D234-D8E6-EC1F-3203-288C87372758}"/>
              </a:ext>
            </a:extLst>
          </p:cNvPr>
          <p:cNvSpPr txBox="1">
            <a:spLocks/>
          </p:cNvSpPr>
          <p:nvPr/>
        </p:nvSpPr>
        <p:spPr>
          <a:xfrm>
            <a:off x="951464" y="19535"/>
            <a:ext cx="7832424" cy="9381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b="1" dirty="0">
                <a:solidFill>
                  <a:srgbClr val="213C5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Input attribute by probability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32C64F30-DF72-FBB8-1E09-EE205328E9C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39" t="7880" r="7705" b="5733"/>
          <a:stretch/>
        </p:blipFill>
        <p:spPr bwMode="auto">
          <a:xfrm>
            <a:off x="11124" y="41539"/>
            <a:ext cx="865448" cy="878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4">
            <a:extLst>
              <a:ext uri="{FF2B5EF4-FFF2-40B4-BE49-F238E27FC236}">
                <a16:creationId xmlns:a16="http://schemas.microsoft.com/office/drawing/2014/main" id="{E6348679-0247-840F-F7FF-CED8CC7E1B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45228"/>
            <a:ext cx="12192000" cy="157496"/>
          </a:xfrm>
          <a:prstGeom prst="rect">
            <a:avLst/>
          </a:prstGeom>
          <a:solidFill>
            <a:srgbClr val="0549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350" dirty="0"/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9664CBD5-1895-E104-21C6-6CED1B25FC6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5699" y="25081"/>
            <a:ext cx="1465177" cy="1020147"/>
          </a:xfrm>
          <a:prstGeom prst="rect">
            <a:avLst/>
          </a:prstGeom>
        </p:spPr>
      </p:pic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F9EE447-1178-6AF2-B525-ECE81EDAF2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The model can get rid of the dependence on the GT label by receiving attribute prediction from the predictor.</a:t>
            </a:r>
          </a:p>
          <a:p>
            <a:r>
              <a:rPr lang="en-US" altLang="zh-CN" dirty="0"/>
              <a:t>Instead of only receiving the one-hot label, The model accepts label with probability :</a:t>
            </a:r>
          </a:p>
          <a:p>
            <a:pPr lvl="1"/>
            <a:r>
              <a:rPr lang="en-US" altLang="zh-CN" dirty="0"/>
              <a:t>20-30: 0.7 </a:t>
            </a:r>
          </a:p>
          <a:p>
            <a:pPr lvl="1"/>
            <a:r>
              <a:rPr lang="en-US" altLang="zh-CN" dirty="0"/>
              <a:t>30-40: 0.3</a:t>
            </a:r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142789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2987D234-D8E6-EC1F-3203-288C87372758}"/>
              </a:ext>
            </a:extLst>
          </p:cNvPr>
          <p:cNvSpPr txBox="1">
            <a:spLocks/>
          </p:cNvSpPr>
          <p:nvPr/>
        </p:nvSpPr>
        <p:spPr>
          <a:xfrm>
            <a:off x="951464" y="19535"/>
            <a:ext cx="7832424" cy="9381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b="1" dirty="0">
                <a:solidFill>
                  <a:srgbClr val="213C5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Current Result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32C64F30-DF72-FBB8-1E09-EE205328E9C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39" t="7880" r="7705" b="5733"/>
          <a:stretch/>
        </p:blipFill>
        <p:spPr bwMode="auto">
          <a:xfrm>
            <a:off x="11124" y="41539"/>
            <a:ext cx="865448" cy="878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9664CBD5-1895-E104-21C6-6CED1B25FC6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5699" y="25081"/>
            <a:ext cx="1465177" cy="1020147"/>
          </a:xfrm>
          <a:prstGeom prst="rect">
            <a:avLst/>
          </a:prstGeom>
        </p:spPr>
      </p:pic>
      <p:sp>
        <p:nvSpPr>
          <p:cNvPr id="11" name="内容占位符 2">
            <a:extLst>
              <a:ext uri="{FF2B5EF4-FFF2-40B4-BE49-F238E27FC236}">
                <a16:creationId xmlns:a16="http://schemas.microsoft.com/office/drawing/2014/main" id="{B99BA7FE-D3B9-85F2-41B8-C873758F57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596899" indent="-514350">
              <a:lnSpc>
                <a:spcPct val="100000"/>
              </a:lnSpc>
              <a:buClr>
                <a:srgbClr val="D16349"/>
              </a:buClr>
              <a:buAutoNum type="arabicPeriod"/>
            </a:pPr>
            <a:endParaRPr lang="en-US" altLang="zh-CN" sz="2600" b="1" dirty="0">
              <a:latin typeface="Calibri (正文)"/>
            </a:endParaRPr>
          </a:p>
          <a:p>
            <a:pPr marL="82549" indent="0">
              <a:lnSpc>
                <a:spcPct val="100000"/>
              </a:lnSpc>
              <a:buClr>
                <a:srgbClr val="D16349"/>
              </a:buClr>
              <a:buNone/>
            </a:pPr>
            <a:r>
              <a:rPr lang="en-US" altLang="zh-CN" sz="2600" b="1" dirty="0">
                <a:latin typeface="Calibri (正文)"/>
              </a:rPr>
              <a:t>	</a:t>
            </a:r>
          </a:p>
          <a:p>
            <a:pPr marL="596899" indent="-514350">
              <a:lnSpc>
                <a:spcPct val="100000"/>
              </a:lnSpc>
              <a:buClr>
                <a:srgbClr val="D16349"/>
              </a:buClr>
              <a:buAutoNum type="arabicPeriod"/>
            </a:pPr>
            <a:endParaRPr lang="en-US" altLang="zh-CN" sz="2600" b="1" dirty="0">
              <a:latin typeface="Calibri (正文)"/>
            </a:endParaRPr>
          </a:p>
          <a:p>
            <a:pPr marL="425440" indent="-342891">
              <a:lnSpc>
                <a:spcPct val="100000"/>
              </a:lnSpc>
              <a:buClr>
                <a:srgbClr val="D16349"/>
              </a:buClr>
              <a:buFont typeface="Wingdings" panose="05000000000000000000" pitchFamily="2" charset="2"/>
              <a:buChar char="v"/>
            </a:pPr>
            <a:endParaRPr lang="en-US" altLang="zh-CN" sz="2600" b="1" dirty="0">
              <a:latin typeface="Calibri (正文)"/>
            </a:endParaRPr>
          </a:p>
          <a:p>
            <a:pPr marL="425440" indent="-342891">
              <a:lnSpc>
                <a:spcPct val="100000"/>
              </a:lnSpc>
              <a:buClr>
                <a:srgbClr val="D16349"/>
              </a:buClr>
              <a:buFont typeface="Wingdings" panose="05000000000000000000" pitchFamily="2" charset="2"/>
              <a:buChar char="v"/>
            </a:pPr>
            <a:endParaRPr lang="en-US" altLang="zh-CN" sz="2600" b="1" dirty="0">
              <a:latin typeface="Calibri (正文)"/>
            </a:endParaRPr>
          </a:p>
          <a:p>
            <a:pPr marL="425440" indent="-342891">
              <a:lnSpc>
                <a:spcPct val="100000"/>
              </a:lnSpc>
              <a:buClr>
                <a:srgbClr val="D16349"/>
              </a:buClr>
              <a:buFont typeface="Wingdings" panose="05000000000000000000" pitchFamily="2" charset="2"/>
              <a:buChar char="v"/>
            </a:pPr>
            <a:endParaRPr lang="en-US" altLang="zh-CN" sz="2600" b="1" dirty="0">
              <a:latin typeface="Calibri (正文)"/>
            </a:endParaRPr>
          </a:p>
        </p:txBody>
      </p:sp>
      <p:graphicFrame>
        <p:nvGraphicFramePr>
          <p:cNvPr id="2" name="表格 4">
            <a:extLst>
              <a:ext uri="{FF2B5EF4-FFF2-40B4-BE49-F238E27FC236}">
                <a16:creationId xmlns:a16="http://schemas.microsoft.com/office/drawing/2014/main" id="{7BDDD0FD-F66E-1E65-65A4-CCC47E0897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1715304"/>
              </p:ext>
            </p:extLst>
          </p:nvPr>
        </p:nvGraphicFramePr>
        <p:xfrm>
          <a:off x="979712" y="989133"/>
          <a:ext cx="10374088" cy="58135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6333">
                  <a:extLst>
                    <a:ext uri="{9D8B030D-6E8A-4147-A177-3AD203B41FA5}">
                      <a16:colId xmlns:a16="http://schemas.microsoft.com/office/drawing/2014/main" val="3094896624"/>
                    </a:ext>
                  </a:extLst>
                </a:gridCol>
                <a:gridCol w="1192280">
                  <a:extLst>
                    <a:ext uri="{9D8B030D-6E8A-4147-A177-3AD203B41FA5}">
                      <a16:colId xmlns:a16="http://schemas.microsoft.com/office/drawing/2014/main" val="760889989"/>
                    </a:ext>
                  </a:extLst>
                </a:gridCol>
                <a:gridCol w="1481095">
                  <a:extLst>
                    <a:ext uri="{9D8B030D-6E8A-4147-A177-3AD203B41FA5}">
                      <a16:colId xmlns:a16="http://schemas.microsoft.com/office/drawing/2014/main" val="3122732846"/>
                    </a:ext>
                  </a:extLst>
                </a:gridCol>
                <a:gridCol w="1481095">
                  <a:extLst>
                    <a:ext uri="{9D8B030D-6E8A-4147-A177-3AD203B41FA5}">
                      <a16:colId xmlns:a16="http://schemas.microsoft.com/office/drawing/2014/main" val="3743414945"/>
                    </a:ext>
                  </a:extLst>
                </a:gridCol>
                <a:gridCol w="1481095">
                  <a:extLst>
                    <a:ext uri="{9D8B030D-6E8A-4147-A177-3AD203B41FA5}">
                      <a16:colId xmlns:a16="http://schemas.microsoft.com/office/drawing/2014/main" val="2538404627"/>
                    </a:ext>
                  </a:extLst>
                </a:gridCol>
                <a:gridCol w="1481095">
                  <a:extLst>
                    <a:ext uri="{9D8B030D-6E8A-4147-A177-3AD203B41FA5}">
                      <a16:colId xmlns:a16="http://schemas.microsoft.com/office/drawing/2014/main" val="4007428076"/>
                    </a:ext>
                  </a:extLst>
                </a:gridCol>
                <a:gridCol w="1481095">
                  <a:extLst>
                    <a:ext uri="{9D8B030D-6E8A-4147-A177-3AD203B41FA5}">
                      <a16:colId xmlns:a16="http://schemas.microsoft.com/office/drawing/2014/main" val="828908694"/>
                    </a:ext>
                  </a:extLst>
                </a:gridCol>
              </a:tblGrid>
              <a:tr h="511579">
                <a:tc>
                  <a:txBody>
                    <a:bodyPr/>
                    <a:lstStyle/>
                    <a:p>
                      <a:r>
                        <a:rPr lang="en-US" altLang="zh-CN" dirty="0"/>
                        <a:t>16x </a:t>
                      </a:r>
                      <a:r>
                        <a:rPr lang="en-US" altLang="zh-CN" dirty="0" err="1"/>
                        <a:t>celeba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Age Accuracy</a:t>
                      </a:r>
                      <a:r>
                        <a:rPr lang="zh-CN" altLang="en-US" dirty="0"/>
                        <a:t>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bg1"/>
                          </a:solidFill>
                        </a:rPr>
                        <a:t>Gender</a:t>
                      </a:r>
                    </a:p>
                    <a:p>
                      <a:pPr algn="ctr"/>
                      <a:r>
                        <a:rPr lang="en-US" altLang="zh-CN" dirty="0"/>
                        <a:t>Accuracy</a:t>
                      </a:r>
                      <a:r>
                        <a:rPr lang="zh-CN" altLang="en-US" dirty="0"/>
                        <a:t>↑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PSNR</a:t>
                      </a:r>
                      <a:r>
                        <a:rPr lang="zh-CN" altLang="en-US" dirty="0"/>
                        <a:t>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SSIM</a:t>
                      </a:r>
                      <a:r>
                        <a:rPr lang="zh-CN" altLang="en-US" dirty="0"/>
                        <a:t>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bg1"/>
                          </a:solidFill>
                        </a:rPr>
                        <a:t>FID</a:t>
                      </a:r>
                      <a:r>
                        <a:rPr lang="zh-CN" altLang="en-US" dirty="0">
                          <a:solidFill>
                            <a:schemeClr val="bg1"/>
                          </a:solidFill>
                        </a:rPr>
                        <a:t>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bg1"/>
                          </a:solidFill>
                        </a:rPr>
                        <a:t>NIQE</a:t>
                      </a:r>
                      <a:r>
                        <a:rPr lang="zh-CN" altLang="en-US" dirty="0">
                          <a:solidFill>
                            <a:schemeClr val="bg1"/>
                          </a:solidFill>
                        </a:rPr>
                        <a:t>↓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2500094"/>
                  </a:ext>
                </a:extLst>
              </a:tr>
              <a:tr h="511579">
                <a:tc>
                  <a:txBody>
                    <a:bodyPr/>
                    <a:lstStyle/>
                    <a:p>
                      <a:r>
                        <a:rPr lang="en-US" altLang="zh-CN" dirty="0"/>
                        <a:t>PFSRGAN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0.4933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0.965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21.71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0.6173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55.88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3.982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0897244"/>
                  </a:ext>
                </a:extLst>
              </a:tr>
              <a:tr h="511579">
                <a:tc>
                  <a:txBody>
                    <a:bodyPr/>
                    <a:lstStyle/>
                    <a:p>
                      <a:r>
                        <a:rPr lang="en-US" altLang="zh-CN" dirty="0"/>
                        <a:t>AACNN(GT attribute input)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0.564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0.97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22.65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0.6052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59.80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4.132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5797758"/>
                  </a:ext>
                </a:extLst>
              </a:tr>
              <a:tr h="511579">
                <a:tc>
                  <a:txBody>
                    <a:bodyPr/>
                    <a:lstStyle/>
                    <a:p>
                      <a:r>
                        <a:rPr lang="en-US" altLang="zh-CN" dirty="0"/>
                        <a:t>GFPGAN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0.55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0.966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21.96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0.6350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49.53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4.508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4975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GPEN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0.523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0.9667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22.12</a:t>
                      </a:r>
                      <a:endParaRPr lang="zh-CN" altLang="en-US" sz="18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0.6152</a:t>
                      </a:r>
                      <a:endParaRPr lang="zh-CN" altLang="en-US" sz="18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47.39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3.877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21718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VQFR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0.494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0.9633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20.48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0.5699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52.09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3.350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4870164"/>
                  </a:ext>
                </a:extLst>
              </a:tr>
              <a:tr h="370840">
                <a:tc gridSpan="6"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Ours</a:t>
                      </a:r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3745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LR predictor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0.4857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0.9587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8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8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8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03672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LR Label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0.5033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0.9687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21.73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0.6227</a:t>
                      </a:r>
                      <a:endParaRPr lang="zh-CN" altLang="en-US" sz="18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50.47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4.348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63296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Weighted Average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0.5183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0.964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/>
                        <a:t>21.76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0.6233</a:t>
                      </a:r>
                      <a:endParaRPr lang="zh-CN" altLang="en-US" sz="18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8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50.07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4.344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725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Top2 Average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0.5217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0.963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21.75</a:t>
                      </a:r>
                      <a:endParaRPr lang="zh-CN" altLang="en-US" sz="18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0.6232</a:t>
                      </a:r>
                      <a:endParaRPr lang="zh-CN" altLang="en-US" sz="18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50.12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4.347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87570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GT Label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0.739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0.986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21.71</a:t>
                      </a:r>
                      <a:endParaRPr lang="zh-CN" altLang="en-US" sz="18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0.6215</a:t>
                      </a:r>
                      <a:endParaRPr lang="zh-CN" altLang="en-US" sz="18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49.09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4.325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21859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24150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939F992-B87F-0707-B0BE-54BA9C20A4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graphicFrame>
        <p:nvGraphicFramePr>
          <p:cNvPr id="4" name="内容占位符 3">
            <a:extLst>
              <a:ext uri="{FF2B5EF4-FFF2-40B4-BE49-F238E27FC236}">
                <a16:creationId xmlns:a16="http://schemas.microsoft.com/office/drawing/2014/main" id="{22E782E5-5647-2C44-1800-CCAA3CD2418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5403716"/>
              </p:ext>
            </p:extLst>
          </p:nvPr>
        </p:nvGraphicFramePr>
        <p:xfrm>
          <a:off x="2531253" y="522201"/>
          <a:ext cx="4440120" cy="50719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6745">
                  <a:extLst>
                    <a:ext uri="{9D8B030D-6E8A-4147-A177-3AD203B41FA5}">
                      <a16:colId xmlns:a16="http://schemas.microsoft.com/office/drawing/2014/main" val="3202631010"/>
                    </a:ext>
                  </a:extLst>
                </a:gridCol>
                <a:gridCol w="1192280">
                  <a:extLst>
                    <a:ext uri="{9D8B030D-6E8A-4147-A177-3AD203B41FA5}">
                      <a16:colId xmlns:a16="http://schemas.microsoft.com/office/drawing/2014/main" val="2175441030"/>
                    </a:ext>
                  </a:extLst>
                </a:gridCol>
                <a:gridCol w="1481095">
                  <a:extLst>
                    <a:ext uri="{9D8B030D-6E8A-4147-A177-3AD203B41FA5}">
                      <a16:colId xmlns:a16="http://schemas.microsoft.com/office/drawing/2014/main" val="171476087"/>
                    </a:ext>
                  </a:extLst>
                </a:gridCol>
              </a:tblGrid>
              <a:tr h="511579">
                <a:tc>
                  <a:txBody>
                    <a:bodyPr/>
                    <a:lstStyle/>
                    <a:p>
                      <a:r>
                        <a:rPr lang="en-US" altLang="zh-CN" dirty="0"/>
                        <a:t>16x </a:t>
                      </a:r>
                      <a:r>
                        <a:rPr lang="en-US" altLang="zh-CN" dirty="0" err="1"/>
                        <a:t>celeba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Age Accuracy</a:t>
                      </a:r>
                      <a:r>
                        <a:rPr lang="zh-CN" altLang="en-US" dirty="0"/>
                        <a:t>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bg1"/>
                          </a:solidFill>
                        </a:rPr>
                        <a:t>Gender</a:t>
                      </a:r>
                    </a:p>
                    <a:p>
                      <a:pPr algn="ctr"/>
                      <a:r>
                        <a:rPr lang="en-US" altLang="zh-CN" dirty="0"/>
                        <a:t>Accuracy</a:t>
                      </a:r>
                      <a:r>
                        <a:rPr lang="zh-CN" altLang="en-US" dirty="0"/>
                        <a:t>↑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2335887"/>
                  </a:ext>
                </a:extLst>
              </a:tr>
              <a:tr h="511579">
                <a:tc>
                  <a:txBody>
                    <a:bodyPr/>
                    <a:lstStyle/>
                    <a:p>
                      <a:r>
                        <a:rPr lang="en-US" altLang="zh-CN" dirty="0"/>
                        <a:t>PFSRGAN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0.4933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0.965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0793153"/>
                  </a:ext>
                </a:extLst>
              </a:tr>
              <a:tr h="511579">
                <a:tc>
                  <a:txBody>
                    <a:bodyPr/>
                    <a:lstStyle/>
                    <a:p>
                      <a:r>
                        <a:rPr lang="en-US" altLang="zh-CN" dirty="0"/>
                        <a:t>AACNN(GT attribute input)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0.564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0.97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4119762"/>
                  </a:ext>
                </a:extLst>
              </a:tr>
              <a:tr h="511579">
                <a:tc>
                  <a:txBody>
                    <a:bodyPr/>
                    <a:lstStyle/>
                    <a:p>
                      <a:r>
                        <a:rPr lang="en-US" altLang="zh-CN" dirty="0"/>
                        <a:t>GFPGAN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0.495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>
                          <a:solidFill>
                            <a:schemeClr val="tx1"/>
                          </a:solidFill>
                        </a:rPr>
                        <a:t>0.9583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65017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GPEN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0.523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0.9667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71194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VQFR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0.494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0.9633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1253500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Ours</a:t>
                      </a:r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08850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LR predictor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0.4857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0.9587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35391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Top2 wo pseudo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0.533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0.971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39358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Top2 w pseudo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0.5357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0.971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789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06807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345BBD7-5967-B0C2-C56F-F54CBD3D8B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96899" indent="-514350">
              <a:lnSpc>
                <a:spcPct val="100000"/>
              </a:lnSpc>
              <a:buClr>
                <a:srgbClr val="D16349"/>
              </a:buClr>
              <a:buAutoNum type="arabicPeriod"/>
            </a:pPr>
            <a:r>
              <a:rPr lang="en-US" altLang="zh-CN" sz="2600" b="1" dirty="0">
                <a:latin typeface="Calibri (正文)"/>
              </a:rPr>
              <a:t>Ablation study for “Pseudo pair” strategy </a:t>
            </a:r>
          </a:p>
          <a:p>
            <a:pPr marL="596899" indent="-514350">
              <a:lnSpc>
                <a:spcPct val="100000"/>
              </a:lnSpc>
              <a:buClr>
                <a:srgbClr val="D16349"/>
              </a:buClr>
              <a:buAutoNum type="arabicPeriod"/>
            </a:pPr>
            <a:r>
              <a:rPr lang="en-US" altLang="zh-CN" sz="2600" b="1" dirty="0">
                <a:latin typeface="Calibri (正文)"/>
              </a:rPr>
              <a:t>Performance improvement</a:t>
            </a:r>
          </a:p>
          <a:p>
            <a:pPr marL="1054099" lvl="1" indent="-514350">
              <a:lnSpc>
                <a:spcPct val="100000"/>
              </a:lnSpc>
              <a:buClr>
                <a:srgbClr val="D16349"/>
              </a:buClr>
              <a:buAutoNum type="arabicPeriod"/>
            </a:pPr>
            <a:r>
              <a:rPr lang="en-US" altLang="zh-CN" sz="2200" b="1" dirty="0">
                <a:latin typeface="Calibri (正文)"/>
              </a:rPr>
              <a:t>LR predictor improvement</a:t>
            </a:r>
          </a:p>
          <a:p>
            <a:pPr marL="1054099" lvl="1" indent="-514350">
              <a:lnSpc>
                <a:spcPct val="100000"/>
              </a:lnSpc>
              <a:buClr>
                <a:srgbClr val="D16349"/>
              </a:buClr>
              <a:buAutoNum type="arabicPeriod"/>
            </a:pPr>
            <a:r>
              <a:rPr lang="en-US" altLang="zh-CN" sz="2200" b="1" dirty="0">
                <a:latin typeface="Calibri (正文)"/>
              </a:rPr>
              <a:t>Tune on model with good restoration performance</a:t>
            </a:r>
          </a:p>
          <a:p>
            <a:pPr marL="596899" indent="-514350">
              <a:lnSpc>
                <a:spcPct val="100000"/>
              </a:lnSpc>
              <a:buClr>
                <a:srgbClr val="D16349"/>
              </a:buClr>
              <a:buAutoNum type="arabicPeriod"/>
            </a:pPr>
            <a:r>
              <a:rPr lang="en-US" altLang="zh-CN" sz="2600" b="1" dirty="0">
                <a:latin typeface="Calibri (正文)"/>
              </a:rPr>
              <a:t>Complete observation, micro experiments</a:t>
            </a:r>
          </a:p>
          <a:p>
            <a:pPr marL="596899" indent="-514350">
              <a:lnSpc>
                <a:spcPct val="100000"/>
              </a:lnSpc>
              <a:buClr>
                <a:srgbClr val="D16349"/>
              </a:buClr>
              <a:buAutoNum type="arabicPeriod"/>
            </a:pPr>
            <a:r>
              <a:rPr lang="en-US" altLang="zh-CN" sz="2600" b="1" dirty="0">
                <a:latin typeface="Calibri (正文)"/>
              </a:rPr>
              <a:t>Paper revision</a:t>
            </a:r>
          </a:p>
          <a:p>
            <a:pPr marL="1054099" lvl="1" indent="-514350">
              <a:lnSpc>
                <a:spcPct val="100000"/>
              </a:lnSpc>
              <a:buClr>
                <a:srgbClr val="D16349"/>
              </a:buClr>
              <a:buAutoNum type="arabicPeriod"/>
            </a:pPr>
            <a:endParaRPr lang="en-US" altLang="zh-CN" sz="2200" b="1" dirty="0">
              <a:latin typeface="Calibri (正文)"/>
            </a:endParaRPr>
          </a:p>
          <a:p>
            <a:pPr marL="596899" indent="-514350">
              <a:lnSpc>
                <a:spcPct val="100000"/>
              </a:lnSpc>
              <a:buClr>
                <a:srgbClr val="D16349"/>
              </a:buClr>
              <a:buAutoNum type="arabicPeriod"/>
            </a:pPr>
            <a:endParaRPr lang="en-US" altLang="zh-CN" sz="2600" b="1" dirty="0">
              <a:latin typeface="Calibri (正文)"/>
            </a:endParaRPr>
          </a:p>
          <a:p>
            <a:pPr marL="596899" indent="-514350">
              <a:lnSpc>
                <a:spcPct val="100000"/>
              </a:lnSpc>
              <a:buClr>
                <a:srgbClr val="D16349"/>
              </a:buClr>
              <a:buAutoNum type="arabicPeriod"/>
            </a:pPr>
            <a:endParaRPr lang="en-US" altLang="zh-CN" sz="2600" b="1" dirty="0">
              <a:latin typeface="Calibri (正文)"/>
            </a:endParaRPr>
          </a:p>
          <a:p>
            <a:pPr marL="425440" indent="-342891">
              <a:lnSpc>
                <a:spcPct val="100000"/>
              </a:lnSpc>
              <a:buClr>
                <a:srgbClr val="D16349"/>
              </a:buClr>
              <a:buFont typeface="Wingdings" panose="05000000000000000000" pitchFamily="2" charset="2"/>
              <a:buChar char="v"/>
            </a:pPr>
            <a:endParaRPr lang="en-US" altLang="zh-CN" sz="2600" b="1" dirty="0">
              <a:latin typeface="Calibri (正文)"/>
            </a:endParaRPr>
          </a:p>
          <a:p>
            <a:pPr marL="425440" indent="-342891">
              <a:lnSpc>
                <a:spcPct val="100000"/>
              </a:lnSpc>
              <a:buClr>
                <a:srgbClr val="D16349"/>
              </a:buClr>
              <a:buFont typeface="Wingdings" panose="05000000000000000000" pitchFamily="2" charset="2"/>
              <a:buChar char="v"/>
            </a:pPr>
            <a:endParaRPr lang="en-US" altLang="zh-CN" sz="2600" b="1" dirty="0">
              <a:latin typeface="Calibri (正文)"/>
            </a:endParaRPr>
          </a:p>
          <a:p>
            <a:pPr marL="425440" indent="-342891">
              <a:lnSpc>
                <a:spcPct val="100000"/>
              </a:lnSpc>
              <a:buClr>
                <a:srgbClr val="D16349"/>
              </a:buClr>
              <a:buFont typeface="Wingdings" panose="05000000000000000000" pitchFamily="2" charset="2"/>
              <a:buChar char="v"/>
            </a:pPr>
            <a:endParaRPr lang="en-US" altLang="zh-CN" sz="2600" b="1" dirty="0">
              <a:latin typeface="Calibri (正文)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987D234-D8E6-EC1F-3203-288C87372758}"/>
              </a:ext>
            </a:extLst>
          </p:cNvPr>
          <p:cNvSpPr txBox="1">
            <a:spLocks/>
          </p:cNvSpPr>
          <p:nvPr/>
        </p:nvSpPr>
        <p:spPr>
          <a:xfrm>
            <a:off x="951464" y="19535"/>
            <a:ext cx="7832424" cy="9381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b="1" dirty="0">
                <a:solidFill>
                  <a:srgbClr val="213C5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Future Plan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32C64F30-DF72-FBB8-1E09-EE205328E9C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39" t="7880" r="7705" b="5733"/>
          <a:stretch/>
        </p:blipFill>
        <p:spPr bwMode="auto">
          <a:xfrm>
            <a:off x="11124" y="41539"/>
            <a:ext cx="865448" cy="878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4">
            <a:extLst>
              <a:ext uri="{FF2B5EF4-FFF2-40B4-BE49-F238E27FC236}">
                <a16:creationId xmlns:a16="http://schemas.microsoft.com/office/drawing/2014/main" id="{19353348-B9E2-BD40-497E-E8006974A5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45228"/>
            <a:ext cx="12192000" cy="157496"/>
          </a:xfrm>
          <a:prstGeom prst="rect">
            <a:avLst/>
          </a:prstGeom>
          <a:solidFill>
            <a:srgbClr val="0549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350" dirty="0"/>
          </a:p>
        </p:txBody>
      </p:sp>
      <p:pic>
        <p:nvPicPr>
          <p:cNvPr id="2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4369F37B-657D-685B-6FA3-3C5EA9FB81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5699" y="25081"/>
            <a:ext cx="1465177" cy="1020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2027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5847</TotalTime>
  <Words>281</Words>
  <Application>Microsoft Office PowerPoint</Application>
  <PresentationFormat>宽屏</PresentationFormat>
  <Paragraphs>150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6" baseType="lpstr">
      <vt:lpstr>Calibri (正文)</vt:lpstr>
      <vt:lpstr>等线</vt:lpstr>
      <vt:lpstr>等线 Light</vt:lpstr>
      <vt:lpstr>华文新魏</vt:lpstr>
      <vt:lpstr>Arial</vt:lpstr>
      <vt:lpstr>Cambria Math</vt:lpstr>
      <vt:lpstr>Wingdings</vt:lpstr>
      <vt:lpstr>Office 主题​​</vt:lpstr>
      <vt:lpstr>Group meeting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Face super-resolution integrating user's prior information </dc:title>
  <dc:creator>泽林 黎</dc:creator>
  <cp:lastModifiedBy>泽林 黎</cp:lastModifiedBy>
  <cp:revision>124</cp:revision>
  <dcterms:created xsi:type="dcterms:W3CDTF">2022-08-31T12:50:18Z</dcterms:created>
  <dcterms:modified xsi:type="dcterms:W3CDTF">2023-01-07T05:42:50Z</dcterms:modified>
</cp:coreProperties>
</file>