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49" r:id="rId2"/>
    <p:sldId id="601" r:id="rId3"/>
    <p:sldId id="604" r:id="rId4"/>
    <p:sldId id="605" r:id="rId5"/>
    <p:sldId id="606" r:id="rId6"/>
    <p:sldId id="607" r:id="rId7"/>
    <p:sldId id="586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709409B-6E55-84AF-EDB3-2E042EB17F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AD0BA8E-B6CE-0894-2D5D-DDFAA41884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7216383-1AB1-E8B1-70BC-21A4A0C83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4F1C46C-83A5-3A6D-8384-6E77258B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866D9-D83E-F02E-06CF-057EE4AE8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038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A29BBC-2584-9D08-3EF1-42049AF57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7570768-8D2F-092C-7BBC-51033351C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6C1E371-6277-0B82-1FA0-390586A1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2649824-961B-DF98-BE0A-2EAC65E7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E45D106-9703-5CA3-66F0-F57796327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307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4787C44-2EFE-7414-8244-137139D6D4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C03858A-43DF-3D24-E57E-49FD07F18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69D2BF2-ED1C-2149-C3E8-4116833C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27B7AF-3EBE-293D-409C-3C8802417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A2BFC4-C4B8-7900-95AE-59482F307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1821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6368CD-BFAA-2D18-C108-27ACD590A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AF3A8C-05BC-B9A2-233D-F2F3B3459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143190-6CBF-3567-CB26-C496DB66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2442D1-858A-B73B-C5C0-E2A47EE30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EC247B-D652-A65C-AD33-11C2E576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4933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6AAD31-709A-28BF-AE1C-B9D570177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31B4CA2-2572-0294-5273-3E803E3C7E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BB6E9C-F3E7-CC03-2AAF-F1C77383C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E69E9C2-0C67-33D0-919F-CCAD4B65F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E456631-6F53-D092-FEDB-DCA793675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2513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04010FF-99E4-A0D1-C920-EC2620C5F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3B8231-7282-8C1D-4539-016EC4B9F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244B048-8FA4-C13A-56BE-EB75D348AD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5EC86E-95CF-5141-3776-6648C0D31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2BEF80A-9F42-1D90-14CB-C4D180D58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623E17A-9946-E255-1E23-0EDB0AAA4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21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C1A6E1-7447-7D53-DD1E-86925B9C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31EBDF0-A11F-526F-D53F-A6B3AF3CE7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CA73239-8E32-CCB3-498A-964D46397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445C765-1A51-7572-4107-D880F7E94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4488977-AC58-36BA-443C-A83612C86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F24D1DB-3A36-310A-FC5C-A096EAC02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06B656-05B9-70E8-392E-D5207A4E1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9126B96-F18B-5A37-D074-89158FD96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7603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CD05B3-D437-BAD8-FE7F-C94C045A7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567DC055-22F7-7753-3628-717BCB87E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B44BC77-2A56-711A-3995-98F73C2E6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43785AB-7646-3EFC-647F-27926CD04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10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4CC439E-DFBA-52EB-59B8-2B485F131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F9ABA2D-959D-6EE3-624D-D79FE8AE2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FA50CB2-5F18-132B-9B16-94736F99B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40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A236C1F-EFB5-8E9E-C5EE-D6BD35461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5C612A-4A59-DB4D-F483-A22081398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81FDD32-441C-96D6-5223-5EEF90FB7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E88D48D-6272-46E7-929D-BD429CB70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9E9A439-02D6-3C00-270E-7973A28CC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0F5AAE-88C7-3890-B74D-0C7E73C41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610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978A9-FFB9-DDE9-B3E2-D361B9D94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F3A0867-C02C-11AB-C434-BF2116DF65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96B8CFA-4265-8490-F537-5DC5675DE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0E2380B-D225-676D-F090-D7B45DA71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92C9D4D-203A-DE47-D47A-2B10067B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D7F0814-64E2-E604-B0B6-6E62BB21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655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A1089E93-D3EC-4672-CD00-31DB6CEF2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71A2599-2423-ED86-880B-C7BC878788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49BA6E-D28D-E6AD-8C02-35143B4187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D7BAC-6C7F-4BF4-99B6-56A7BEBBE62B}" type="datetimeFigureOut">
              <a:rPr lang="zh-CN" altLang="en-US" smtClean="0"/>
              <a:t>2022/10/15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456325-CEE1-10FF-FE14-0225A40F1F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478176-2DB9-E865-80C1-C1CEA4BCD0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AD3D1-6184-49B7-AA84-81F7E0ECE6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685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4104" y="1778836"/>
            <a:ext cx="9323793" cy="164109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G</a:t>
            </a:r>
            <a:r>
              <a:rPr lang="en-US" altLang="zh-CN" sz="4800" dirty="0">
                <a:latin typeface="华文新魏" panose="02010800040101010101" pitchFamily="2" charset="-122"/>
                <a:ea typeface="华文新魏" panose="02010800040101010101" pitchFamily="2" charset="-122"/>
              </a:rPr>
              <a:t>roup meeting</a:t>
            </a:r>
            <a:endParaRPr lang="en-US" sz="4800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2155" y="3624903"/>
            <a:ext cx="7245036" cy="1543534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</a:pPr>
            <a:endParaRPr lang="en-US" altLang="en-US" sz="3000" b="1" dirty="0">
              <a:solidFill>
                <a:srgbClr val="151C55"/>
              </a:solidFill>
            </a:endParaRPr>
          </a:p>
          <a:p>
            <a:pPr>
              <a:spcBef>
                <a:spcPct val="20000"/>
              </a:spcBef>
            </a:pPr>
            <a:r>
              <a:rPr lang="en-US" altLang="en-US" sz="3000" b="1" dirty="0" err="1">
                <a:solidFill>
                  <a:srgbClr val="151C55"/>
                </a:solidFill>
              </a:rPr>
              <a:t>Zelin</a:t>
            </a:r>
            <a:r>
              <a:rPr lang="en-US" altLang="en-US" sz="3000" b="1" dirty="0">
                <a:solidFill>
                  <a:srgbClr val="151C55"/>
                </a:solidFill>
              </a:rPr>
              <a:t> Li</a:t>
            </a:r>
            <a:r>
              <a:rPr lang="zh-CN" altLang="en-US" sz="3000" b="1" dirty="0">
                <a:solidFill>
                  <a:srgbClr val="151C55"/>
                </a:solidFill>
              </a:rPr>
              <a:t> </a:t>
            </a:r>
            <a:r>
              <a:rPr lang="en-US" altLang="zh-CN" sz="3000" b="1" dirty="0">
                <a:solidFill>
                  <a:srgbClr val="151C55"/>
                </a:solidFill>
              </a:rPr>
              <a:t>(</a:t>
            </a:r>
            <a:r>
              <a:rPr lang="zh-CN" altLang="en-US" sz="3000" b="1" dirty="0">
                <a:solidFill>
                  <a:srgbClr val="151C55"/>
                </a:solidFill>
              </a:rPr>
              <a:t>黎泽林</a:t>
            </a:r>
            <a:r>
              <a:rPr lang="en-US" altLang="zh-CN" sz="3000" b="1" dirty="0">
                <a:solidFill>
                  <a:srgbClr val="151C55"/>
                </a:solidFill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en-US" altLang="en-US" sz="3000" b="1" dirty="0">
                <a:solidFill>
                  <a:srgbClr val="151C55"/>
                </a:solidFill>
              </a:rPr>
              <a:t>12132338@mail.sustech.edu.cn</a:t>
            </a:r>
            <a:endParaRPr lang="en-US" altLang="en-US" sz="3000" dirty="0">
              <a:solidFill>
                <a:srgbClr val="C00000"/>
              </a:solidFill>
            </a:endParaRPr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F0A5E371-C986-4509-88D6-BCEC3BCEC6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0" t="13297" b="13852"/>
          <a:stretch/>
        </p:blipFill>
        <p:spPr bwMode="auto">
          <a:xfrm>
            <a:off x="0" y="-31633"/>
            <a:ext cx="4658140" cy="1152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EE82575-57F4-440B-843A-F14B63FAD7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39961"/>
            <a:ext cx="12192000" cy="1924259"/>
          </a:xfrm>
          <a:prstGeom prst="rect">
            <a:avLst/>
          </a:prstGeom>
        </p:spPr>
      </p:pic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7B9710C-CB0A-4430-B81B-1E6FD4BD0F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587" y="34763"/>
            <a:ext cx="1465177" cy="102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90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Current progress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sp>
        <p:nvSpPr>
          <p:cNvPr id="9" name="内容占位符 2">
            <a:extLst>
              <a:ext uri="{FF2B5EF4-FFF2-40B4-BE49-F238E27FC236}">
                <a16:creationId xmlns:a16="http://schemas.microsoft.com/office/drawing/2014/main" id="{8D5A822D-A3FB-BFEF-1199-09939C7BF5C2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2549" indent="0">
              <a:lnSpc>
                <a:spcPct val="100000"/>
              </a:lnSpc>
              <a:buClr>
                <a:srgbClr val="D16349"/>
              </a:buClr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Calibri (正文)"/>
              </a:rPr>
              <a:t>1. </a:t>
            </a:r>
            <a:r>
              <a:rPr lang="zh-CN" altLang="en-US" sz="2600" b="1" dirty="0">
                <a:latin typeface="Calibri (正文)"/>
              </a:rPr>
              <a:t>确定了模型的结构设计</a:t>
            </a:r>
            <a:r>
              <a:rPr lang="en-US" altLang="zh-CN" sz="2600" b="1" dirty="0">
                <a:latin typeface="Calibri (正文)"/>
              </a:rPr>
              <a:t>,</a:t>
            </a:r>
            <a:r>
              <a:rPr lang="zh-CN" altLang="en-US" sz="2600" b="1" dirty="0">
                <a:latin typeface="Calibri (正文)"/>
              </a:rPr>
              <a:t>实现了</a:t>
            </a:r>
            <a:r>
              <a:rPr lang="en-US" altLang="zh-CN" sz="2600" b="1" dirty="0">
                <a:latin typeface="Calibri (正文)"/>
              </a:rPr>
              <a:t>adaptive feature fusion, bottleneck</a:t>
            </a:r>
            <a:r>
              <a:rPr lang="zh-CN" altLang="en-US" sz="2600" b="1" dirty="0">
                <a:latin typeface="Calibri (正文)"/>
              </a:rPr>
              <a:t>等结构</a:t>
            </a:r>
          </a:p>
          <a:p>
            <a:pPr marL="82549" indent="0">
              <a:lnSpc>
                <a:spcPct val="100000"/>
              </a:lnSpc>
              <a:buClr>
                <a:srgbClr val="D16349"/>
              </a:buClr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Calibri (正文)"/>
              </a:rPr>
              <a:t>2. </a:t>
            </a:r>
            <a:r>
              <a:rPr lang="zh-CN" altLang="en-US" sz="2600" b="1" dirty="0">
                <a:latin typeface="Calibri (正文)"/>
              </a:rPr>
              <a:t>确定了需要使用的</a:t>
            </a:r>
            <a:r>
              <a:rPr lang="en-US" altLang="zh-CN" sz="2600" b="1" dirty="0">
                <a:latin typeface="Calibri (正文)"/>
              </a:rPr>
              <a:t>4</a:t>
            </a:r>
            <a:r>
              <a:rPr lang="zh-CN" altLang="en-US" sz="2600" b="1" dirty="0">
                <a:latin typeface="Calibri (正文)"/>
              </a:rPr>
              <a:t>个数据集</a:t>
            </a:r>
            <a:r>
              <a:rPr lang="en-US" altLang="zh-CN" sz="2600" b="1" dirty="0">
                <a:latin typeface="Calibri (正文)"/>
              </a:rPr>
              <a:t>, </a:t>
            </a:r>
            <a:r>
              <a:rPr lang="zh-CN" altLang="en-US" sz="2600" b="1" dirty="0">
                <a:latin typeface="Calibri (正文)"/>
              </a:rPr>
              <a:t>并测试</a:t>
            </a:r>
            <a:r>
              <a:rPr lang="en-US" altLang="zh-CN" sz="2600" b="1" dirty="0">
                <a:latin typeface="Calibri (正文)"/>
              </a:rPr>
              <a:t>baseline </a:t>
            </a:r>
            <a:r>
              <a:rPr lang="zh-CN" altLang="en-US" sz="2600" b="1" dirty="0">
                <a:latin typeface="Calibri (正文)"/>
              </a:rPr>
              <a:t>的各种性能指标</a:t>
            </a:r>
          </a:p>
          <a:p>
            <a:pPr marL="82549" indent="0">
              <a:lnSpc>
                <a:spcPct val="100000"/>
              </a:lnSpc>
              <a:buClr>
                <a:srgbClr val="D16349"/>
              </a:buClr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Calibri (正文)"/>
              </a:rPr>
              <a:t>3. Ablation study</a:t>
            </a:r>
          </a:p>
          <a:p>
            <a:pPr marL="82549" indent="0">
              <a:lnSpc>
                <a:spcPct val="100000"/>
              </a:lnSpc>
              <a:buClr>
                <a:srgbClr val="D16349"/>
              </a:buClr>
              <a:buFont typeface="Arial" panose="020B0604020202020204" pitchFamily="34" charset="0"/>
              <a:buNone/>
            </a:pPr>
            <a:r>
              <a:rPr lang="en-US" altLang="zh-CN" sz="2600" b="1" dirty="0">
                <a:latin typeface="Calibri (正文)"/>
              </a:rPr>
              <a:t>4. </a:t>
            </a:r>
            <a:r>
              <a:rPr lang="zh-CN" altLang="en-US" sz="2600" b="1" dirty="0">
                <a:latin typeface="Calibri (正文)"/>
              </a:rPr>
              <a:t>撰写论文初稿</a:t>
            </a: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</p:txBody>
      </p:sp>
    </p:spTree>
    <p:extLst>
      <p:ext uri="{BB962C8B-B14F-4D97-AF65-F5344CB8AC3E}">
        <p14:creationId xmlns:p14="http://schemas.microsoft.com/office/powerpoint/2010/main" val="25269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Current progress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pic>
        <p:nvPicPr>
          <p:cNvPr id="2" name="内容占位符 4">
            <a:extLst>
              <a:ext uri="{FF2B5EF4-FFF2-40B4-BE49-F238E27FC236}">
                <a16:creationId xmlns:a16="http://schemas.microsoft.com/office/drawing/2014/main" id="{7C70FB85-933A-D7AA-503D-89C8710997A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176635" y="1803863"/>
            <a:ext cx="7838730" cy="4078689"/>
          </a:xfrm>
        </p:spPr>
      </p:pic>
    </p:spTree>
    <p:extLst>
      <p:ext uri="{BB962C8B-B14F-4D97-AF65-F5344CB8AC3E}">
        <p14:creationId xmlns:p14="http://schemas.microsoft.com/office/powerpoint/2010/main" val="150367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Current progress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graphicFrame>
        <p:nvGraphicFramePr>
          <p:cNvPr id="9" name="内容占位符 3">
            <a:extLst>
              <a:ext uri="{FF2B5EF4-FFF2-40B4-BE49-F238E27FC236}">
                <a16:creationId xmlns:a16="http://schemas.microsoft.com/office/drawing/2014/main" id="{A860BC5D-BDA1-3FC0-BC99-3B6C0D27A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8587756"/>
              </p:ext>
            </p:extLst>
          </p:nvPr>
        </p:nvGraphicFramePr>
        <p:xfrm>
          <a:off x="660244" y="1668129"/>
          <a:ext cx="10871511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451">
                  <a:extLst>
                    <a:ext uri="{9D8B030D-6E8A-4147-A177-3AD203B41FA5}">
                      <a16:colId xmlns:a16="http://schemas.microsoft.com/office/drawing/2014/main" val="637096857"/>
                    </a:ext>
                  </a:extLst>
                </a:gridCol>
                <a:gridCol w="866495">
                  <a:extLst>
                    <a:ext uri="{9D8B030D-6E8A-4147-A177-3AD203B41FA5}">
                      <a16:colId xmlns:a16="http://schemas.microsoft.com/office/drawing/2014/main" val="87786413"/>
                    </a:ext>
                  </a:extLst>
                </a:gridCol>
                <a:gridCol w="738802">
                  <a:extLst>
                    <a:ext uri="{9D8B030D-6E8A-4147-A177-3AD203B41FA5}">
                      <a16:colId xmlns:a16="http://schemas.microsoft.com/office/drawing/2014/main" val="2720948592"/>
                    </a:ext>
                  </a:extLst>
                </a:gridCol>
                <a:gridCol w="888200">
                  <a:extLst>
                    <a:ext uri="{9D8B030D-6E8A-4147-A177-3AD203B41FA5}">
                      <a16:colId xmlns:a16="http://schemas.microsoft.com/office/drawing/2014/main" val="844756913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4146019350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1547182684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010696239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887929428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3320127793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1389281240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526867142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752038781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200358478"/>
                    </a:ext>
                  </a:extLst>
                </a:gridCol>
              </a:tblGrid>
              <a:tr h="60785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FFHQ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NIQE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FID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PSNR</a:t>
                      </a:r>
                      <a:r>
                        <a:rPr lang="zh-CN" altLang="en-US" dirty="0"/>
                        <a:t>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SSIM</a:t>
                      </a:r>
                      <a:r>
                        <a:rPr lang="zh-CN" altLang="en-US" dirty="0"/>
                        <a:t>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Age MAE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Gender wrong num(727)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81503"/>
                  </a:ext>
                </a:extLst>
              </a:tr>
              <a:tr h="60785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bilinear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16.65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17.27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197.0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337.6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23.11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19.93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0.6871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0.6371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8.883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14.38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113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251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616891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GFPGAN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4.44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4.376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36.09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42.96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21.67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19.03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0.6331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0.5782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5.43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7.939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45 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61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44013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GPEN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3.70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3.568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37.86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45.76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21.82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19.11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0.6069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0.5450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6.39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9.81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52 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16460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VQFR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3.279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3.310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43.79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72.64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20.47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18.55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0.5711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0.5192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5.708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10.41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159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830111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our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4.105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4.173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35.68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46.00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21.59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18.14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0.6244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0.5527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4.21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5.55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6555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50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Current progress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699FA5-807F-6C91-4512-DAAB1A77E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8" name="内容占位符 3">
            <a:extLst>
              <a:ext uri="{FF2B5EF4-FFF2-40B4-BE49-F238E27FC236}">
                <a16:creationId xmlns:a16="http://schemas.microsoft.com/office/drawing/2014/main" id="{E6FF9F2F-E758-2C8B-9A4D-EC1F9B3A2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9102296"/>
              </p:ext>
            </p:extLst>
          </p:nvPr>
        </p:nvGraphicFramePr>
        <p:xfrm>
          <a:off x="766232" y="1654233"/>
          <a:ext cx="10659535" cy="493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3451">
                  <a:extLst>
                    <a:ext uri="{9D8B030D-6E8A-4147-A177-3AD203B41FA5}">
                      <a16:colId xmlns:a16="http://schemas.microsoft.com/office/drawing/2014/main" val="637096857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87786413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720948592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844756913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4146019350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1547182684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010696239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887929428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3320127793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1389281240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526867142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752038781"/>
                    </a:ext>
                  </a:extLst>
                </a:gridCol>
                <a:gridCol w="760507">
                  <a:extLst>
                    <a:ext uri="{9D8B030D-6E8A-4147-A177-3AD203B41FA5}">
                      <a16:colId xmlns:a16="http://schemas.microsoft.com/office/drawing/2014/main" val="2200358478"/>
                    </a:ext>
                  </a:extLst>
                </a:gridCol>
              </a:tblGrid>
              <a:tr h="60785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Celeba</a:t>
                      </a:r>
                      <a:endParaRPr lang="zh-CN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NIQE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FID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PSNR</a:t>
                      </a:r>
                      <a:r>
                        <a:rPr lang="zh-CN" altLang="en-US" dirty="0"/>
                        <a:t>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SSIM</a:t>
                      </a:r>
                      <a:r>
                        <a:rPr lang="zh-CN" altLang="en-US" dirty="0"/>
                        <a:t>↑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Age MAE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Gender wrong num</a:t>
                      </a:r>
                      <a:r>
                        <a:rPr lang="zh-CN" altLang="en-US" dirty="0"/>
                        <a:t>↓</a:t>
                      </a:r>
                      <a:r>
                        <a:rPr lang="en-US" altLang="zh-CN" dirty="0"/>
                        <a:t>(3000)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5681503"/>
                  </a:ext>
                </a:extLst>
              </a:tr>
              <a:tr h="607857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bilinear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16.59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17.29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213.33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339.1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23.25 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20.09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0.6951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0.6443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8.285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13.66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431</a:t>
                      </a:r>
                      <a:endParaRPr lang="zh-CN" altLang="en-US" dirty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943</a:t>
                      </a:r>
                      <a:endParaRPr lang="zh-CN" altLang="en-US" dirty="0"/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1247500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GFPGAN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4.508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4.45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49.53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54.6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21.956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19.32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0.6350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0.5790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5.33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7.46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103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208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744013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GPEN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3.877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3.707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47.39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52.31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22.12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19.30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0.6152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0.5512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5.59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8.28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100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247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16460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VQFR</a:t>
                      </a:r>
                      <a:endParaRPr lang="zh-CN" altLang="en-US" sz="1400" dirty="0"/>
                    </a:p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3.350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3.354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52.09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62.97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20.48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18.74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0.5699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0.5253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6.186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10.01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110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521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727253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our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4.090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4.168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46.40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51.58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21.79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18.26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0.6266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0.5539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4.03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4.67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48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125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21512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653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Current progress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E6348679-0247-840F-F7FF-CED8CC7E1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9664CBD5-1895-E104-21C6-6CED1B25FC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  <p:graphicFrame>
        <p:nvGraphicFramePr>
          <p:cNvPr id="8" name="内容占位符 3">
            <a:extLst>
              <a:ext uri="{FF2B5EF4-FFF2-40B4-BE49-F238E27FC236}">
                <a16:creationId xmlns:a16="http://schemas.microsoft.com/office/drawing/2014/main" id="{40C2D681-D75B-5651-955D-2F9A5AFFE6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6695058"/>
              </p:ext>
            </p:extLst>
          </p:nvPr>
        </p:nvGraphicFramePr>
        <p:xfrm>
          <a:off x="1328651" y="1327422"/>
          <a:ext cx="9311640" cy="51798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20752">
                  <a:extLst>
                    <a:ext uri="{9D8B030D-6E8A-4147-A177-3AD203B41FA5}">
                      <a16:colId xmlns:a16="http://schemas.microsoft.com/office/drawing/2014/main" val="69980297"/>
                    </a:ext>
                  </a:extLst>
                </a:gridCol>
                <a:gridCol w="773861">
                  <a:extLst>
                    <a:ext uri="{9D8B030D-6E8A-4147-A177-3AD203B41FA5}">
                      <a16:colId xmlns:a16="http://schemas.microsoft.com/office/drawing/2014/main" val="3621138956"/>
                    </a:ext>
                  </a:extLst>
                </a:gridCol>
                <a:gridCol w="773861">
                  <a:extLst>
                    <a:ext uri="{9D8B030D-6E8A-4147-A177-3AD203B41FA5}">
                      <a16:colId xmlns:a16="http://schemas.microsoft.com/office/drawing/2014/main" val="1747166204"/>
                    </a:ext>
                  </a:extLst>
                </a:gridCol>
                <a:gridCol w="773861">
                  <a:extLst>
                    <a:ext uri="{9D8B030D-6E8A-4147-A177-3AD203B41FA5}">
                      <a16:colId xmlns:a16="http://schemas.microsoft.com/office/drawing/2014/main" val="1470132923"/>
                    </a:ext>
                  </a:extLst>
                </a:gridCol>
                <a:gridCol w="773861">
                  <a:extLst>
                    <a:ext uri="{9D8B030D-6E8A-4147-A177-3AD203B41FA5}">
                      <a16:colId xmlns:a16="http://schemas.microsoft.com/office/drawing/2014/main" val="1034332069"/>
                    </a:ext>
                  </a:extLst>
                </a:gridCol>
                <a:gridCol w="773861">
                  <a:extLst>
                    <a:ext uri="{9D8B030D-6E8A-4147-A177-3AD203B41FA5}">
                      <a16:colId xmlns:a16="http://schemas.microsoft.com/office/drawing/2014/main" val="2003456194"/>
                    </a:ext>
                  </a:extLst>
                </a:gridCol>
                <a:gridCol w="773861">
                  <a:extLst>
                    <a:ext uri="{9D8B030D-6E8A-4147-A177-3AD203B41FA5}">
                      <a16:colId xmlns:a16="http://schemas.microsoft.com/office/drawing/2014/main" val="2886665578"/>
                    </a:ext>
                  </a:extLst>
                </a:gridCol>
                <a:gridCol w="773861">
                  <a:extLst>
                    <a:ext uri="{9D8B030D-6E8A-4147-A177-3AD203B41FA5}">
                      <a16:colId xmlns:a16="http://schemas.microsoft.com/office/drawing/2014/main" val="295929569"/>
                    </a:ext>
                  </a:extLst>
                </a:gridCol>
                <a:gridCol w="773861">
                  <a:extLst>
                    <a:ext uri="{9D8B030D-6E8A-4147-A177-3AD203B41FA5}">
                      <a16:colId xmlns:a16="http://schemas.microsoft.com/office/drawing/2014/main" val="3743200929"/>
                    </a:ext>
                  </a:extLst>
                </a:gridCol>
              </a:tblGrid>
              <a:tr h="607857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IMDB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SCFace</a:t>
                      </a:r>
                      <a:endParaRPr lang="zh-CN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7517402"/>
                  </a:ext>
                </a:extLst>
              </a:tr>
              <a:tr h="607857">
                <a:tc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NIQE</a:t>
                      </a:r>
                      <a:r>
                        <a:rPr lang="zh-CN" altLang="en-US" dirty="0"/>
                        <a:t>↓</a:t>
                      </a: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FID</a:t>
                      </a:r>
                      <a:r>
                        <a:rPr lang="zh-CN" altLang="en-US" dirty="0"/>
                        <a:t>↓</a:t>
                      </a: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Age MAE</a:t>
                      </a:r>
                      <a:r>
                        <a:rPr lang="zh-CN" altLang="en-US" dirty="0"/>
                        <a:t>↓</a:t>
                      </a: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Gender</a:t>
                      </a:r>
                      <a:r>
                        <a:rPr lang="zh-CN" altLang="en-US" dirty="0"/>
                        <a:t>↓</a:t>
                      </a:r>
                    </a:p>
                    <a:p>
                      <a:pPr algn="ctr"/>
                      <a:r>
                        <a:rPr lang="en-US" altLang="zh-CN" dirty="0"/>
                        <a:t>(4414)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NIQE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FID</a:t>
                      </a:r>
                      <a:r>
                        <a:rPr lang="zh-CN" altLang="en-US" dirty="0"/>
                        <a:t>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Age MAE</a:t>
                      </a:r>
                      <a:r>
                        <a:rPr lang="zh-CN" altLang="en-US" dirty="0"/>
                        <a:t>↓</a:t>
                      </a:r>
                    </a:p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Gender</a:t>
                      </a:r>
                      <a:r>
                        <a:rPr lang="zh-CN" altLang="en-US" dirty="0"/>
                        <a:t>↓</a:t>
                      </a:r>
                    </a:p>
                    <a:p>
                      <a:pPr algn="ctr"/>
                      <a:r>
                        <a:rPr lang="en-US" altLang="zh-CN" dirty="0"/>
                        <a:t> (520)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013910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GFPGAN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4.594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43.20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6.659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4.064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101.8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12.708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828531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GPEN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4.719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54.1332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3.914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114.5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12.50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577142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VQFR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3.53961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33.40443652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6.704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3.279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128.5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10.50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21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7594798"/>
                  </a:ext>
                </a:extLst>
              </a:tr>
              <a:tr h="4255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our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4.1561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34.41</a:t>
                      </a:r>
                      <a:endParaRPr lang="zh-CN" altLang="en-US" sz="180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800" b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4.141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123.0</a:t>
                      </a:r>
                      <a:endParaRPr lang="zh-CN" altLang="en-US" sz="18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7.953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>
                          <a:solidFill>
                            <a:srgbClr val="0070C0"/>
                          </a:solidFill>
                        </a:rPr>
                        <a:t>23</a:t>
                      </a:r>
                      <a:endParaRPr lang="zh-CN" alt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5893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6471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345BBD7-5967-B0C2-C56F-F54CBD3D8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49" indent="0">
              <a:lnSpc>
                <a:spcPct val="100000"/>
              </a:lnSpc>
              <a:buClr>
                <a:srgbClr val="D16349"/>
              </a:buClr>
              <a:buNone/>
            </a:pPr>
            <a:r>
              <a:rPr lang="en-US" altLang="zh-CN" sz="2600" b="1" dirty="0">
                <a:latin typeface="Calibri (正文)"/>
              </a:rPr>
              <a:t>1.</a:t>
            </a:r>
            <a:r>
              <a:rPr lang="zh-CN" altLang="en-US" sz="2600" b="1" dirty="0">
                <a:latin typeface="Calibri (正文)"/>
              </a:rPr>
              <a:t>撰写论文初稿剩余的部分</a:t>
            </a:r>
            <a:endParaRPr lang="en-US" altLang="zh-CN" sz="2600" b="1" dirty="0">
              <a:latin typeface="Calibri (正文)"/>
            </a:endParaRPr>
          </a:p>
          <a:p>
            <a:pPr marL="82549" indent="0">
              <a:lnSpc>
                <a:spcPct val="100000"/>
              </a:lnSpc>
              <a:buClr>
                <a:srgbClr val="D16349"/>
              </a:buClr>
              <a:buNone/>
            </a:pPr>
            <a:r>
              <a:rPr lang="en-US" altLang="zh-CN" sz="2600" b="1" dirty="0">
                <a:latin typeface="Calibri (正文)"/>
              </a:rPr>
              <a:t>2.</a:t>
            </a:r>
            <a:r>
              <a:rPr lang="zh-CN" altLang="en-US" sz="2600" b="1" dirty="0">
                <a:latin typeface="Calibri (正文)"/>
              </a:rPr>
              <a:t>硕士开题报告准备</a:t>
            </a:r>
            <a:endParaRPr lang="en-US" altLang="zh-CN" sz="2600" b="1" dirty="0">
              <a:latin typeface="Calibri (正文)"/>
            </a:endParaRPr>
          </a:p>
          <a:p>
            <a:pPr marL="82549" indent="0">
              <a:lnSpc>
                <a:spcPct val="100000"/>
              </a:lnSpc>
              <a:buClr>
                <a:srgbClr val="D16349"/>
              </a:buClr>
              <a:buNone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  <a:p>
            <a:pPr marL="425440" indent="-342891">
              <a:lnSpc>
                <a:spcPct val="100000"/>
              </a:lnSpc>
              <a:buClr>
                <a:srgbClr val="D16349"/>
              </a:buClr>
              <a:buFont typeface="Wingdings" panose="05000000000000000000" pitchFamily="2" charset="2"/>
              <a:buChar char="v"/>
            </a:pPr>
            <a:endParaRPr lang="en-US" altLang="zh-CN" sz="2600" b="1" dirty="0">
              <a:latin typeface="Calibri (正文)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987D234-D8E6-EC1F-3203-288C87372758}"/>
              </a:ext>
            </a:extLst>
          </p:cNvPr>
          <p:cNvSpPr txBox="1">
            <a:spLocks/>
          </p:cNvSpPr>
          <p:nvPr/>
        </p:nvSpPr>
        <p:spPr>
          <a:xfrm>
            <a:off x="951464" y="19535"/>
            <a:ext cx="7832424" cy="9381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b="1" dirty="0">
                <a:solidFill>
                  <a:srgbClr val="213C51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Future Plan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32C64F30-DF72-FBB8-1E09-EE205328E9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39" t="7880" r="7705" b="5733"/>
          <a:stretch/>
        </p:blipFill>
        <p:spPr bwMode="auto">
          <a:xfrm>
            <a:off x="11124" y="41539"/>
            <a:ext cx="865448" cy="87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4">
            <a:extLst>
              <a:ext uri="{FF2B5EF4-FFF2-40B4-BE49-F238E27FC236}">
                <a16:creationId xmlns:a16="http://schemas.microsoft.com/office/drawing/2014/main" id="{19353348-B9E2-BD40-497E-E8006974A5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045228"/>
            <a:ext cx="12192000" cy="157496"/>
          </a:xfrm>
          <a:prstGeom prst="rect">
            <a:avLst/>
          </a:prstGeom>
          <a:solidFill>
            <a:srgbClr val="0549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350" dirty="0"/>
          </a:p>
        </p:txBody>
      </p:sp>
      <p:pic>
        <p:nvPicPr>
          <p:cNvPr id="2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4369F37B-657D-685B-6FA3-3C5EA9FB8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699" y="25081"/>
            <a:ext cx="1465177" cy="102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02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1923</TotalTime>
  <Words>322</Words>
  <Application>Microsoft Office PowerPoint</Application>
  <PresentationFormat>宽屏</PresentationFormat>
  <Paragraphs>212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Calibri (正文)</vt:lpstr>
      <vt:lpstr>等线</vt:lpstr>
      <vt:lpstr>等线 Light</vt:lpstr>
      <vt:lpstr>华文新魏</vt:lpstr>
      <vt:lpstr>Arial</vt:lpstr>
      <vt:lpstr>Wingdings</vt:lpstr>
      <vt:lpstr>Office 主题​​</vt:lpstr>
      <vt:lpstr>Group meeting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super-resolution integrating user's prior information </dc:title>
  <dc:creator>泽林 黎</dc:creator>
  <cp:lastModifiedBy>泽林 黎</cp:lastModifiedBy>
  <cp:revision>38</cp:revision>
  <dcterms:created xsi:type="dcterms:W3CDTF">2022-08-31T12:50:18Z</dcterms:created>
  <dcterms:modified xsi:type="dcterms:W3CDTF">2022-10-15T03:11:00Z</dcterms:modified>
</cp:coreProperties>
</file>